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2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Roboto Mono" pitchFamily="2" charset="0"/>
      <p:regular r:id="rId25"/>
      <p:bold r:id="rId26"/>
      <p:italic r:id="rId27"/>
      <p:boldItalic r:id="rId28"/>
    </p:embeddedFont>
    <p:embeddedFont>
      <p:font typeface="Roboto Mono Light" pitchFamily="2" charset="0"/>
      <p:regular r:id="rId29"/>
      <p:bold r:id="rId30"/>
      <p:italic r:id="rId31"/>
      <p:boldItalic r:id="rId32"/>
    </p:embeddedFont>
    <p:embeddedFont>
      <p:font typeface="Ubuntu" panose="020B0504030602030204" pitchFamily="34" charset="0"/>
      <p:regular r:id="rId33"/>
      <p:bold r:id="rId34"/>
      <p:italic r:id="rId35"/>
      <p:boldItalic r:id="rId36"/>
    </p:embeddedFont>
    <p:embeddedFont>
      <p:font typeface="Ubuntu Light" panose="020B0504030602030204" pitchFamily="34" charset="0"/>
      <p:regular r:id="rId37"/>
      <p:bold r:id="rId38"/>
      <p:italic r:id="rId39"/>
      <p:bold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5E54E3-6B84-4488-88E3-A20EFB9EF208}">
  <a:tblStyle styleId="{3B5E54E3-6B84-4488-88E3-A20EFB9EF20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33"/>
    <p:restoredTop sz="87993"/>
  </p:normalViewPr>
  <p:slideViewPr>
    <p:cSldViewPr snapToGrid="0" snapToObjects="1">
      <p:cViewPr varScale="1">
        <p:scale>
          <a:sx n="132" d="100"/>
          <a:sy n="132" d="100"/>
        </p:scale>
        <p:origin x="190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9" Type="http://schemas.openxmlformats.org/officeDocument/2006/relationships/font" Target="fonts/font19.fntdata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font" Target="fonts/font17.fntdata"/><Relationship Id="rId40" Type="http://schemas.openxmlformats.org/officeDocument/2006/relationships/font" Target="fonts/font2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font" Target="fonts/font1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5f1c892900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5f1c892900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dirty="0"/>
              <a:t>Approach 2</a:t>
            </a:r>
            <a:endParaRPr dirty="0"/>
          </a:p>
        </p:txBody>
      </p:sp>
      <p:sp>
        <p:nvSpPr>
          <p:cNvPr id="120" name="Google Shape;120;g5f1c892900_0_6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5f1c892900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5f1c892900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g5f1c892900_0_10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5f1c892900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5f1c892900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 </a:t>
            </a:r>
            <a:r>
              <a:rPr lang="en-US" dirty="0" err="1"/>
              <a:t>stopword</a:t>
            </a:r>
            <a:r>
              <a:rPr lang="en-US" dirty="0"/>
              <a:t> list for Irish was also manually created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Many more details in paper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MRR = </a:t>
            </a:r>
            <a:r>
              <a:rPr lang="en-I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statistical measure for evaluating any process that produces a list of possible responses to a sample of queries, ordered by probability of correctness.</a:t>
            </a:r>
            <a:endParaRPr dirty="0"/>
          </a:p>
        </p:txBody>
      </p:sp>
      <p:sp>
        <p:nvSpPr>
          <p:cNvPr id="142" name="Google Shape;142;g5f1c892900_0_7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5f1c892900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5f1c892900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[sic] acknowledges the error in the source An Vicipéid article</a:t>
            </a:r>
            <a:endParaRPr/>
          </a:p>
        </p:txBody>
      </p:sp>
      <p:sp>
        <p:nvSpPr>
          <p:cNvPr id="150" name="Google Shape;150;g5f1c892900_0_8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5f1c892900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5f1c892900_0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dirty="0"/>
              <a:t>Harmonic weighted average of precision and recall scores for multiple approaches.</a:t>
            </a:r>
            <a:endParaRPr dirty="0"/>
          </a:p>
        </p:txBody>
      </p:sp>
      <p:sp>
        <p:nvSpPr>
          <p:cNvPr id="160" name="Google Shape;160;g5f1c892900_0_9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5f1c892900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5f1c892900_0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g5f1c892900_0_1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5f1c892900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5f1c892900_0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g5f1c892900_0_1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5f1c892900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5f1c892900_0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g5f1c892900_0_1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47101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5f1c89290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" name="Google Shape;43;g5f1c89290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 Words/phrases used to describe a thing or to express a concept.</a:t>
            </a:r>
            <a:endParaRPr dirty="0"/>
          </a:p>
        </p:txBody>
      </p:sp>
      <p:sp>
        <p:nvSpPr>
          <p:cNvPr id="44" name="Google Shape;44;g5f1c892900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5f1c892900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g5f1c892900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g5f1c892900_0_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5f1c892900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5f1c892900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g5f1c892900_0_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5f1c892900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5f1c892900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g5f1c892900_0_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5f1c892900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5f1c892900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g5f1c892900_0_3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5f1c892900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5f1c892900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g5f1c892900_0_4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5f1c892900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5f1c892900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dirty="0"/>
              <a:t>Approach 1.</a:t>
            </a:r>
            <a:endParaRPr dirty="0"/>
          </a:p>
        </p:txBody>
      </p:sp>
      <p:sp>
        <p:nvSpPr>
          <p:cNvPr id="101" name="Google Shape;101;g5f1c892900_0_5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5f1c892900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5f1c892900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g5f1c892900_0_6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467544" y="2519392"/>
            <a:ext cx="8117656" cy="482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buntu"/>
              <a:buNone/>
              <a:defRPr sz="36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467544" y="3331613"/>
            <a:ext cx="8117656" cy="1028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rgbClr val="B0D7E3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B0D7E3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457200" marR="0" lvl="1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Ubuntu Light"/>
                <a:ea typeface="Ubuntu Light"/>
                <a:cs typeface="Ubuntu Light"/>
                <a:sym typeface="Ubuntu Light"/>
              </a:defRPr>
            </a:lvl2pPr>
            <a:lvl3pPr marL="914400" marR="0" lvl="2" indent="0" algn="ctr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Ubuntu Light"/>
                <a:ea typeface="Ubuntu Light"/>
                <a:cs typeface="Ubuntu Light"/>
                <a:sym typeface="Ubuntu Light"/>
              </a:defRPr>
            </a:lvl3pPr>
            <a:lvl4pPr marL="1371600" marR="0" lvl="3" indent="0" algn="ctr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Ubuntu Light"/>
                <a:ea typeface="Ubuntu Light"/>
                <a:cs typeface="Ubuntu Light"/>
                <a:sym typeface="Ubuntu Light"/>
              </a:defRPr>
            </a:lvl4pPr>
            <a:lvl5pPr marL="1828800" marR="0" lvl="4" indent="0" algn="ctr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Ubuntu Light"/>
                <a:ea typeface="Ubuntu Light"/>
                <a:cs typeface="Ubuntu Light"/>
                <a:sym typeface="Ubuntu Light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body" idx="2"/>
          </p:nvPr>
        </p:nvSpPr>
        <p:spPr>
          <a:xfrm>
            <a:off x="468313" y="4508500"/>
            <a:ext cx="8064500" cy="360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accent3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Ubuntu Light"/>
                <a:ea typeface="Ubuntu Light"/>
                <a:cs typeface="Ubuntu Light"/>
                <a:sym typeface="Ubuntu Light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Ubuntu Light"/>
                <a:ea typeface="Ubuntu Light"/>
                <a:cs typeface="Ubuntu Light"/>
                <a:sym typeface="Ubuntu Light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Ubuntu Light"/>
                <a:ea typeface="Ubuntu Light"/>
                <a:cs typeface="Ubuntu Light"/>
                <a:sym typeface="Ubuntu Light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595959"/>
                </a:solidFill>
                <a:latin typeface="Ubuntu Light"/>
                <a:ea typeface="Ubuntu Light"/>
                <a:cs typeface="Ubuntu Light"/>
                <a:sym typeface="Ubuntu Light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Slide">
  <p:cSld name="Text Slid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355599" y="1290638"/>
            <a:ext cx="85005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6B94"/>
              </a:buClr>
              <a:buSzPts val="1400"/>
              <a:buFont typeface="Ubuntu"/>
              <a:buNone/>
              <a:defRPr sz="2800" b="1" i="0" u="none" strike="noStrike" cap="none">
                <a:solidFill>
                  <a:srgbClr val="006B94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355599" y="2032000"/>
            <a:ext cx="8500533" cy="4094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Ubuntu Light"/>
                <a:ea typeface="Ubuntu Light"/>
                <a:cs typeface="Ubuntu Light"/>
                <a:sym typeface="Ubuntu Light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Ubuntu Light"/>
                <a:ea typeface="Ubuntu Light"/>
                <a:cs typeface="Ubuntu Light"/>
                <a:sym typeface="Ubuntu Light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Ubuntu Light"/>
                <a:ea typeface="Ubuntu Light"/>
                <a:cs typeface="Ubuntu Light"/>
                <a:sym typeface="Ubuntu Light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Ubuntu Light"/>
                <a:ea typeface="Ubuntu Light"/>
                <a:cs typeface="Ubuntu Light"/>
                <a:sym typeface="Ubuntu Light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595959"/>
                </a:solidFill>
                <a:latin typeface="Ubuntu Light"/>
                <a:ea typeface="Ubuntu Light"/>
                <a:cs typeface="Ubuntu Light"/>
                <a:sym typeface="Ubuntu Light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350168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ftr" idx="11"/>
          </p:nvPr>
        </p:nvSpPr>
        <p:spPr>
          <a:xfrm>
            <a:off x="313184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6725416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s Slide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355599" y="1290638"/>
            <a:ext cx="85005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6B94"/>
              </a:buClr>
              <a:buSzPts val="1400"/>
              <a:buFont typeface="Ubuntu"/>
              <a:buNone/>
              <a:defRPr sz="2800" b="1" i="0" u="none" strike="noStrike" cap="none">
                <a:solidFill>
                  <a:srgbClr val="006B94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355599" y="2082800"/>
            <a:ext cx="8500533" cy="4082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55600" algn="l" rtl="0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accent5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Ubuntu Light"/>
                <a:ea typeface="Ubuntu Light"/>
                <a:cs typeface="Ubuntu Light"/>
                <a:sym typeface="Ubuntu Light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Ubuntu Light"/>
                <a:ea typeface="Ubuntu Light"/>
                <a:cs typeface="Ubuntu Light"/>
                <a:sym typeface="Ubuntu Light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Ubuntu Light"/>
                <a:ea typeface="Ubuntu Light"/>
                <a:cs typeface="Ubuntu Light"/>
                <a:sym typeface="Ubuntu Light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595959"/>
                </a:solidFill>
                <a:latin typeface="Ubuntu Light"/>
                <a:ea typeface="Ubuntu Light"/>
                <a:cs typeface="Ubuntu Light"/>
                <a:sym typeface="Ubuntu Light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dt" idx="10"/>
          </p:nvPr>
        </p:nvSpPr>
        <p:spPr>
          <a:xfrm>
            <a:off x="350168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313184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6725416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Divider">
  <p:cSld name="Section Divider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457200" y="2365244"/>
            <a:ext cx="8229600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buntu"/>
              <a:buNone/>
              <a:defRPr sz="28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7127363" y="-99145"/>
            <a:ext cx="19050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r" rtl="0">
              <a:spcBef>
                <a:spcPts val="1440"/>
              </a:spcBef>
              <a:spcAft>
                <a:spcPts val="0"/>
              </a:spcAft>
              <a:buClr>
                <a:srgbClr val="B0D7E3"/>
              </a:buClr>
              <a:buSzPts val="2400"/>
              <a:buFont typeface="Arial"/>
              <a:buNone/>
              <a:defRPr sz="7200" b="0" i="0" u="none" strike="noStrike" cap="none">
                <a:solidFill>
                  <a:srgbClr val="B0D7E3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Ubuntu Light"/>
                <a:ea typeface="Ubuntu Light"/>
                <a:cs typeface="Ubuntu Light"/>
                <a:sym typeface="Ubuntu Light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Ubuntu Light"/>
                <a:ea typeface="Ubuntu Light"/>
                <a:cs typeface="Ubuntu Light"/>
                <a:sym typeface="Ubuntu Light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Ubuntu Light"/>
                <a:ea typeface="Ubuntu Light"/>
                <a:cs typeface="Ubuntu Light"/>
                <a:sym typeface="Ubuntu Light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595959"/>
                </a:solidFill>
                <a:latin typeface="Ubuntu Light"/>
                <a:ea typeface="Ubuntu Light"/>
                <a:cs typeface="Ubuntu Light"/>
                <a:sym typeface="Ubuntu Light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6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355599" y="1290638"/>
            <a:ext cx="85005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6B94"/>
              </a:buClr>
              <a:buSzPts val="1400"/>
              <a:buFont typeface="Ubuntu"/>
              <a:buNone/>
              <a:defRPr sz="2800" b="1" i="0" u="none" strike="noStrike" cap="none">
                <a:solidFill>
                  <a:srgbClr val="006B94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355599" y="2082800"/>
            <a:ext cx="8500533" cy="4082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accent5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Ubuntu Light"/>
                <a:ea typeface="Ubuntu Light"/>
                <a:cs typeface="Ubuntu Light"/>
                <a:sym typeface="Ubuntu Light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Ubuntu Light"/>
                <a:ea typeface="Ubuntu Light"/>
                <a:cs typeface="Ubuntu Light"/>
                <a:sym typeface="Ubuntu Light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Ubuntu Light"/>
                <a:ea typeface="Ubuntu Light"/>
                <a:cs typeface="Ubuntu Light"/>
                <a:sym typeface="Ubuntu Light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595959"/>
                </a:solidFill>
                <a:latin typeface="Ubuntu Light"/>
                <a:ea typeface="Ubuntu Light"/>
                <a:cs typeface="Ubuntu Light"/>
                <a:sym typeface="Ubuntu Light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ftr" idx="11"/>
          </p:nvPr>
        </p:nvSpPr>
        <p:spPr>
          <a:xfrm>
            <a:off x="313184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sldNum" idx="12"/>
          </p:nvPr>
        </p:nvSpPr>
        <p:spPr>
          <a:xfrm>
            <a:off x="6725416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dt" idx="10"/>
          </p:nvPr>
        </p:nvSpPr>
        <p:spPr>
          <a:xfrm>
            <a:off x="350168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ctrTitle"/>
          </p:nvPr>
        </p:nvSpPr>
        <p:spPr>
          <a:xfrm>
            <a:off x="467550" y="1779117"/>
            <a:ext cx="8117700" cy="12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Ubuntu"/>
              <a:buNone/>
            </a:pPr>
            <a:r>
              <a:rPr lang="en-US"/>
              <a:t>Adapting Term Recognition to an Under-resourced Language: the Case of Irish</a:t>
            </a:r>
            <a:endParaRPr sz="3600" b="1" i="0" u="none" strike="noStrike" cap="none">
              <a:solidFill>
                <a:schemeClr val="lt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39" name="Google Shape;39;p6"/>
          <p:cNvSpPr txBox="1">
            <a:spLocks noGrp="1"/>
          </p:cNvSpPr>
          <p:nvPr>
            <p:ph type="subTitle" idx="1"/>
          </p:nvPr>
        </p:nvSpPr>
        <p:spPr>
          <a:xfrm>
            <a:off x="467550" y="3628802"/>
            <a:ext cx="8117700" cy="7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B0D7E3"/>
              </a:buClr>
              <a:buFont typeface="Arial"/>
              <a:buNone/>
            </a:pPr>
            <a:r>
              <a:rPr lang="en-US"/>
              <a:t>John P. McCrae and Adrian Doyle</a:t>
            </a:r>
            <a:endParaRPr sz="2400" b="0" i="0" u="none" strike="noStrike" cap="none">
              <a:solidFill>
                <a:srgbClr val="B0D7E3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2"/>
          </p:nvPr>
        </p:nvSpPr>
        <p:spPr>
          <a:xfrm>
            <a:off x="468313" y="4508500"/>
            <a:ext cx="8064500" cy="360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Arial"/>
              <a:buNone/>
            </a:pPr>
            <a:r>
              <a:rPr lang="en-US"/>
              <a:t>National University of Ireland Galway</a:t>
            </a:r>
            <a:endParaRPr sz="1800" b="0" i="0" u="none" strike="noStrike" cap="none">
              <a:solidFill>
                <a:schemeClr val="accent3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5"/>
          <p:cNvSpPr txBox="1">
            <a:spLocks noGrp="1"/>
          </p:cNvSpPr>
          <p:nvPr>
            <p:ph type="title"/>
          </p:nvPr>
        </p:nvSpPr>
        <p:spPr>
          <a:xfrm>
            <a:off x="355599" y="1290638"/>
            <a:ext cx="8500500" cy="63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Tearma</a:t>
            </a:r>
            <a:endParaRPr/>
          </a:p>
        </p:txBody>
      </p:sp>
      <p:sp>
        <p:nvSpPr>
          <p:cNvPr id="123" name="Google Shape;123;p15"/>
          <p:cNvSpPr txBox="1">
            <a:spLocks noGrp="1"/>
          </p:cNvSpPr>
          <p:nvPr>
            <p:ph type="body" idx="1"/>
          </p:nvPr>
        </p:nvSpPr>
        <p:spPr>
          <a:xfrm>
            <a:off x="355600" y="1930550"/>
            <a:ext cx="8500500" cy="42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/>
              <a:t>Terma is a </a:t>
            </a:r>
            <a:r>
              <a:rPr lang="en-US" b="1"/>
              <a:t>database of Irish terms</a:t>
            </a:r>
            <a:endParaRPr b="1"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/>
              <a:t>We could learn to </a:t>
            </a:r>
            <a:r>
              <a:rPr lang="en-US" b="1"/>
              <a:t>directly recognize</a:t>
            </a:r>
            <a:r>
              <a:rPr lang="en-US"/>
              <a:t> terms from text using these terms</a:t>
            </a:r>
            <a:endParaRPr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/>
              <a:t>But, the database gives </a:t>
            </a:r>
            <a:r>
              <a:rPr lang="en-US" b="1"/>
              <a:t>no negative examples</a:t>
            </a:r>
            <a:r>
              <a:rPr lang="en-US"/>
              <a:t> and is </a:t>
            </a:r>
            <a:r>
              <a:rPr lang="en-US" b="1"/>
              <a:t>not exhaustive</a:t>
            </a:r>
            <a:endParaRPr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/>
              <a:t>We use the database as </a:t>
            </a:r>
            <a:r>
              <a:rPr lang="en-US" b="1"/>
              <a:t>weak supervision</a:t>
            </a:r>
            <a:r>
              <a:rPr lang="en-US"/>
              <a:t> over </a:t>
            </a:r>
            <a:r>
              <a:rPr lang="en-US" i="1"/>
              <a:t>An Vicipéid </a:t>
            </a:r>
            <a:r>
              <a:rPr lang="en-US"/>
              <a:t>articles with </a:t>
            </a:r>
            <a:r>
              <a:rPr lang="en-US" b="1"/>
              <a:t>IOB</a:t>
            </a:r>
            <a:r>
              <a:rPr lang="en-US"/>
              <a:t> tagging</a:t>
            </a:r>
            <a:endParaRPr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2400"/>
              <a:t>this is the task of </a:t>
            </a:r>
            <a:r>
              <a:rPr lang="en-US" sz="2400" b="1" u="sng">
                <a:solidFill>
                  <a:schemeClr val="accent3"/>
                </a:solidFill>
              </a:rPr>
              <a:t>automatic term recognition</a:t>
            </a:r>
            <a:r>
              <a:rPr lang="en-US" sz="2400"/>
              <a:t> from text</a:t>
            </a:r>
            <a:endParaRPr sz="2400"/>
          </a:p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4"/>
                </a:solidFill>
                <a:latin typeface="Roboto Mono"/>
                <a:ea typeface="Roboto Mono"/>
                <a:cs typeface="Roboto Mono"/>
                <a:sym typeface="Roboto Mono"/>
              </a:rPr>
              <a:t>O  O O  O  O     B     I     I       O   O</a:t>
            </a:r>
            <a:endParaRPr sz="2400">
              <a:solidFill>
                <a:schemeClr val="accent4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endParaRPr sz="2400">
              <a:solidFill>
                <a:schemeClr val="accent4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15"/>
          <p:cNvSpPr txBox="1">
            <a:spLocks noGrp="1"/>
          </p:cNvSpPr>
          <p:nvPr>
            <p:ph type="sldNum" idx="12"/>
          </p:nvPr>
        </p:nvSpPr>
        <p:spPr>
          <a:xfrm>
            <a:off x="6725416" y="6356350"/>
            <a:ext cx="21336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sp>
        <p:nvSpPr>
          <p:cNvPr id="125" name="Google Shape;125;p15"/>
          <p:cNvSpPr/>
          <p:nvPr/>
        </p:nvSpPr>
        <p:spPr>
          <a:xfrm>
            <a:off x="455275" y="5985300"/>
            <a:ext cx="1735800" cy="8727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Ubuntu"/>
                <a:ea typeface="Ubuntu"/>
                <a:cs typeface="Ubuntu"/>
                <a:sym typeface="Ubuntu"/>
              </a:rPr>
              <a:t>O - word is not in term</a:t>
            </a:r>
            <a:endParaRPr sz="18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26" name="Google Shape;126;p15"/>
          <p:cNvSpPr/>
          <p:nvPr/>
        </p:nvSpPr>
        <p:spPr>
          <a:xfrm>
            <a:off x="2960100" y="5937875"/>
            <a:ext cx="1735800" cy="8727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Ubuntu"/>
                <a:ea typeface="Ubuntu"/>
                <a:cs typeface="Ubuntu"/>
                <a:sym typeface="Ubuntu"/>
              </a:rPr>
              <a:t>B - beginning of term</a:t>
            </a:r>
            <a:endParaRPr sz="18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27" name="Google Shape;127;p15"/>
          <p:cNvSpPr/>
          <p:nvPr/>
        </p:nvSpPr>
        <p:spPr>
          <a:xfrm>
            <a:off x="5739950" y="5937875"/>
            <a:ext cx="1896000" cy="8727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Ubuntu"/>
                <a:ea typeface="Ubuntu"/>
                <a:cs typeface="Ubuntu"/>
                <a:sym typeface="Ubuntu"/>
              </a:rPr>
              <a:t>I - continuation of the term</a:t>
            </a:r>
            <a:endParaRPr sz="1800">
              <a:latin typeface="Ubuntu"/>
              <a:ea typeface="Ubuntu"/>
              <a:cs typeface="Ubuntu"/>
              <a:sym typeface="Ubuntu"/>
            </a:endParaRPr>
          </a:p>
        </p:txBody>
      </p:sp>
      <p:cxnSp>
        <p:nvCxnSpPr>
          <p:cNvPr id="128" name="Google Shape;128;p15"/>
          <p:cNvCxnSpPr>
            <a:stCxn id="125" idx="0"/>
          </p:cNvCxnSpPr>
          <p:nvPr/>
        </p:nvCxnSpPr>
        <p:spPr>
          <a:xfrm rot="10800000" flipH="1">
            <a:off x="1323175" y="5283300"/>
            <a:ext cx="71100" cy="7020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29" name="Google Shape;129;p15"/>
          <p:cNvCxnSpPr>
            <a:stCxn id="126" idx="0"/>
          </p:cNvCxnSpPr>
          <p:nvPr/>
        </p:nvCxnSpPr>
        <p:spPr>
          <a:xfrm rot="10800000" flipH="1">
            <a:off x="3828000" y="5311775"/>
            <a:ext cx="117900" cy="6261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30" name="Google Shape;130;p15"/>
          <p:cNvCxnSpPr>
            <a:stCxn id="127" idx="0"/>
          </p:cNvCxnSpPr>
          <p:nvPr/>
        </p:nvCxnSpPr>
        <p:spPr>
          <a:xfrm rot="10800000">
            <a:off x="6241550" y="5321375"/>
            <a:ext cx="446400" cy="6165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6"/>
          <p:cNvSpPr txBox="1">
            <a:spLocks noGrp="1"/>
          </p:cNvSpPr>
          <p:nvPr>
            <p:ph type="title"/>
          </p:nvPr>
        </p:nvSpPr>
        <p:spPr>
          <a:xfrm>
            <a:off x="355599" y="1290638"/>
            <a:ext cx="8500500" cy="63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Weakly supervised corpus</a:t>
            </a:r>
            <a:endParaRPr/>
          </a:p>
        </p:txBody>
      </p:sp>
      <p:sp>
        <p:nvSpPr>
          <p:cNvPr id="137" name="Google Shape;137;p16"/>
          <p:cNvSpPr txBox="1">
            <a:spLocks noGrp="1"/>
          </p:cNvSpPr>
          <p:nvPr>
            <p:ph type="body" idx="1"/>
          </p:nvPr>
        </p:nvSpPr>
        <p:spPr>
          <a:xfrm>
            <a:off x="355599" y="2082800"/>
            <a:ext cx="8500500" cy="40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/>
              <a:t>We took </a:t>
            </a:r>
            <a:r>
              <a:rPr lang="en-US" b="1"/>
              <a:t>10,074 </a:t>
            </a:r>
            <a:r>
              <a:rPr lang="en-US"/>
              <a:t>articles from </a:t>
            </a:r>
            <a:r>
              <a:rPr lang="en-US" i="1"/>
              <a:t>An Vicipéid</a:t>
            </a:r>
            <a:r>
              <a:rPr lang="en-US"/>
              <a:t> (</a:t>
            </a:r>
            <a:r>
              <a:rPr lang="en-US" b="1"/>
              <a:t>4 million words</a:t>
            </a:r>
            <a:r>
              <a:rPr lang="en-US"/>
              <a:t>)</a:t>
            </a:r>
            <a:endParaRPr b="1"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/>
              <a:t>Marked all terms in Tearma as </a:t>
            </a:r>
            <a:r>
              <a:rPr lang="en-US" b="1"/>
              <a:t>positive examples </a:t>
            </a:r>
            <a:r>
              <a:rPr lang="en-US"/>
              <a:t>(e.g., </a:t>
            </a:r>
            <a:r>
              <a:rPr lang="en-US">
                <a:latin typeface="Roboto Mono"/>
                <a:ea typeface="Roboto Mono"/>
                <a:cs typeface="Roboto Mono"/>
                <a:sym typeface="Roboto Mono"/>
              </a:rPr>
              <a:t>B</a:t>
            </a:r>
            <a:r>
              <a:rPr lang="en-US"/>
              <a:t> or </a:t>
            </a:r>
            <a:r>
              <a:rPr lang="en-US">
                <a:latin typeface="Roboto Mono"/>
                <a:ea typeface="Roboto Mono"/>
                <a:cs typeface="Roboto Mono"/>
                <a:sym typeface="Roboto Mono"/>
              </a:rPr>
              <a:t>I</a:t>
            </a:r>
            <a:r>
              <a:rPr lang="en-US"/>
              <a:t>)</a:t>
            </a:r>
            <a:endParaRPr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/>
              <a:t>All other text was marked as negative (e.g., </a:t>
            </a:r>
            <a:r>
              <a:rPr lang="en-US">
                <a:latin typeface="Roboto Mono"/>
                <a:ea typeface="Roboto Mono"/>
                <a:cs typeface="Roboto Mono"/>
                <a:sym typeface="Roboto Mono"/>
              </a:rPr>
              <a:t>O</a:t>
            </a:r>
            <a:r>
              <a:rPr lang="en-US"/>
              <a:t>). This leads to many </a:t>
            </a:r>
            <a:r>
              <a:rPr lang="en-US" b="1"/>
              <a:t>false negatives</a:t>
            </a:r>
            <a:r>
              <a:rPr lang="en-US"/>
              <a:t>.</a:t>
            </a:r>
            <a:endParaRPr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Additionally, some terms were </a:t>
            </a:r>
            <a:r>
              <a:rPr lang="en-US" b="1"/>
              <a:t>discarded</a:t>
            </a:r>
            <a:r>
              <a:rPr lang="en-US"/>
              <a:t>, e.g., ‘IS’ (=Intleacht Shaorga; Artificial Intelligence), if they were too frequent or did not occur in Pota Focal</a:t>
            </a:r>
            <a:endParaRPr/>
          </a:p>
        </p:txBody>
      </p:sp>
      <p:sp>
        <p:nvSpPr>
          <p:cNvPr id="138" name="Google Shape;138;p16"/>
          <p:cNvSpPr txBox="1">
            <a:spLocks noGrp="1"/>
          </p:cNvSpPr>
          <p:nvPr>
            <p:ph type="sldNum" idx="12"/>
          </p:nvPr>
        </p:nvSpPr>
        <p:spPr>
          <a:xfrm>
            <a:off x="6725416" y="6356350"/>
            <a:ext cx="21336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7"/>
          <p:cNvSpPr txBox="1">
            <a:spLocks noGrp="1"/>
          </p:cNvSpPr>
          <p:nvPr>
            <p:ph type="title"/>
          </p:nvPr>
        </p:nvSpPr>
        <p:spPr>
          <a:xfrm>
            <a:off x="355599" y="1290638"/>
            <a:ext cx="8500500" cy="63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Term extraction</a:t>
            </a:r>
            <a:endParaRPr/>
          </a:p>
        </p:txBody>
      </p:sp>
      <p:sp>
        <p:nvSpPr>
          <p:cNvPr id="145" name="Google Shape;145;p17"/>
          <p:cNvSpPr txBox="1">
            <a:spLocks noGrp="1"/>
          </p:cNvSpPr>
          <p:nvPr>
            <p:ph type="body" idx="1"/>
          </p:nvPr>
        </p:nvSpPr>
        <p:spPr>
          <a:xfrm>
            <a:off x="355599" y="2082800"/>
            <a:ext cx="8500500" cy="40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/>
              <a:t>Following Saffron (Pereira et al., 2019) methodology</a:t>
            </a:r>
            <a:endParaRPr/>
          </a:p>
          <a:p>
            <a:pPr marL="457200" lvl="0" indent="-355600" algn="l" rtl="0"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Filter terms of length </a:t>
            </a:r>
            <a:r>
              <a:rPr lang="en-US" b="1"/>
              <a:t>up to 4 words</a:t>
            </a:r>
            <a:r>
              <a:rPr lang="en-US"/>
              <a:t>, containing one non-</a:t>
            </a:r>
            <a:r>
              <a:rPr lang="en-US" b="1"/>
              <a:t>stopword </a:t>
            </a:r>
            <a:r>
              <a:rPr lang="en-US"/>
              <a:t>and with a </a:t>
            </a:r>
            <a:r>
              <a:rPr lang="en-US" b="1"/>
              <a:t>minimum frequency</a:t>
            </a:r>
            <a:endParaRPr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Calculate metrics for term candidates according to</a:t>
            </a:r>
            <a:endParaRPr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-US"/>
              <a:t>Frequency of occurrence</a:t>
            </a:r>
            <a:endParaRPr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-US"/>
              <a:t>Reference to a background corpus</a:t>
            </a:r>
            <a:endParaRPr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-US"/>
              <a:t>Topic Modelling</a:t>
            </a:r>
            <a:endParaRPr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Multiple metrics were combined by </a:t>
            </a:r>
            <a:r>
              <a:rPr lang="en-US" b="1"/>
              <a:t>mean reciprocal rank</a:t>
            </a:r>
            <a:r>
              <a:rPr lang="en-US"/>
              <a:t> and then the top candidates were extracted</a:t>
            </a:r>
            <a:endParaRPr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i="1"/>
              <a:t>Formulae and details in the paper...</a:t>
            </a:r>
            <a:endParaRPr i="1"/>
          </a:p>
        </p:txBody>
      </p:sp>
      <p:sp>
        <p:nvSpPr>
          <p:cNvPr id="146" name="Google Shape;146;p17"/>
          <p:cNvSpPr txBox="1">
            <a:spLocks noGrp="1"/>
          </p:cNvSpPr>
          <p:nvPr>
            <p:ph type="sldNum" idx="12"/>
          </p:nvPr>
        </p:nvSpPr>
        <p:spPr>
          <a:xfrm>
            <a:off x="6725416" y="6356350"/>
            <a:ext cx="21336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8"/>
          <p:cNvSpPr txBox="1">
            <a:spLocks noGrp="1"/>
          </p:cNvSpPr>
          <p:nvPr>
            <p:ph type="title"/>
          </p:nvPr>
        </p:nvSpPr>
        <p:spPr>
          <a:xfrm>
            <a:off x="355599" y="1290638"/>
            <a:ext cx="8500500" cy="63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Gold standard</a:t>
            </a:r>
            <a:endParaRPr/>
          </a:p>
        </p:txBody>
      </p:sp>
      <p:sp>
        <p:nvSpPr>
          <p:cNvPr id="153" name="Google Shape;153;p18"/>
          <p:cNvSpPr txBox="1">
            <a:spLocks noGrp="1"/>
          </p:cNvSpPr>
          <p:nvPr>
            <p:ph type="body" idx="1"/>
          </p:nvPr>
        </p:nvSpPr>
        <p:spPr>
          <a:xfrm>
            <a:off x="355600" y="2082800"/>
            <a:ext cx="8500500" cy="147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/>
              <a:t>For evaluation we created a gold standard from 11 </a:t>
            </a:r>
            <a:r>
              <a:rPr lang="en-US" i="1"/>
              <a:t>An Vicipéid</a:t>
            </a:r>
            <a:r>
              <a:rPr lang="en-US" b="1" i="1"/>
              <a:t> </a:t>
            </a:r>
            <a:r>
              <a:rPr lang="en-US"/>
              <a:t>articles</a:t>
            </a:r>
            <a:endParaRPr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/>
              <a:t>In total </a:t>
            </a:r>
            <a:r>
              <a:rPr lang="en-US" b="1"/>
              <a:t>846 terms</a:t>
            </a:r>
            <a:r>
              <a:rPr lang="en-US"/>
              <a:t> out of </a:t>
            </a:r>
            <a:r>
              <a:rPr lang="en-US" b="1"/>
              <a:t>5,178 words</a:t>
            </a:r>
            <a:endParaRPr b="1"/>
          </a:p>
        </p:txBody>
      </p:sp>
      <p:sp>
        <p:nvSpPr>
          <p:cNvPr id="154" name="Google Shape;154;p18"/>
          <p:cNvSpPr txBox="1">
            <a:spLocks noGrp="1"/>
          </p:cNvSpPr>
          <p:nvPr>
            <p:ph type="sldNum" idx="12"/>
          </p:nvPr>
        </p:nvSpPr>
        <p:spPr>
          <a:xfrm>
            <a:off x="6725416" y="6356350"/>
            <a:ext cx="21336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sp>
        <p:nvSpPr>
          <p:cNvPr id="155" name="Google Shape;155;p18"/>
          <p:cNvSpPr/>
          <p:nvPr/>
        </p:nvSpPr>
        <p:spPr>
          <a:xfrm>
            <a:off x="436300" y="3315750"/>
            <a:ext cx="4534200" cy="19257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latin typeface="Ubuntu"/>
                <a:ea typeface="Ubuntu"/>
                <a:cs typeface="Ubuntu"/>
                <a:sym typeface="Ubuntu"/>
              </a:rPr>
              <a:t>Is í </a:t>
            </a:r>
            <a:r>
              <a:rPr lang="en-US" sz="1800" b="1">
                <a:latin typeface="Ubuntu"/>
                <a:ea typeface="Ubuntu"/>
                <a:cs typeface="Ubuntu"/>
                <a:sym typeface="Ubuntu"/>
              </a:rPr>
              <a:t>an tSomáilis</a:t>
            </a:r>
            <a:r>
              <a:rPr lang="en-US" sz="1800">
                <a:latin typeface="Ubuntu"/>
                <a:ea typeface="Ubuntu"/>
                <a:cs typeface="Ubuntu"/>
                <a:sym typeface="Ubuntu"/>
              </a:rPr>
              <a:t> an </a:t>
            </a:r>
            <a:r>
              <a:rPr lang="en-US" sz="1800" b="1">
                <a:latin typeface="Ubuntu"/>
                <a:ea typeface="Ubuntu"/>
                <a:cs typeface="Ubuntu"/>
                <a:sym typeface="Ubuntu"/>
              </a:rPr>
              <a:t>teanga</a:t>
            </a:r>
            <a:r>
              <a:rPr lang="en-US" sz="1800">
                <a:latin typeface="Ubuntu"/>
                <a:ea typeface="Ubuntu"/>
                <a:cs typeface="Ubuntu"/>
                <a:sym typeface="Ubuntu"/>
              </a:rPr>
              <a:t> a labhraíonn formhor</a:t>
            </a:r>
            <a:r>
              <a:rPr lang="en-US" sz="1800" i="1">
                <a:latin typeface="Ubuntu"/>
                <a:ea typeface="Ubuntu"/>
                <a:cs typeface="Ubuntu"/>
                <a:sym typeface="Ubuntu"/>
              </a:rPr>
              <a:t>[sic]</a:t>
            </a:r>
            <a:r>
              <a:rPr lang="en-US" sz="1800">
                <a:latin typeface="Ubuntu"/>
                <a:ea typeface="Ubuntu"/>
                <a:cs typeface="Ubuntu"/>
                <a:sym typeface="Ubuntu"/>
              </a:rPr>
              <a:t> muintir </a:t>
            </a:r>
            <a:r>
              <a:rPr lang="en-US" sz="1800" b="1">
                <a:latin typeface="Ubuntu"/>
                <a:ea typeface="Ubuntu"/>
                <a:cs typeface="Ubuntu"/>
                <a:sym typeface="Ubuntu"/>
              </a:rPr>
              <a:t>na Somáile</a:t>
            </a:r>
            <a:r>
              <a:rPr lang="en-US" sz="1800">
                <a:latin typeface="Ubuntu"/>
                <a:ea typeface="Ubuntu"/>
                <a:cs typeface="Ubuntu"/>
                <a:sym typeface="Ubuntu"/>
              </a:rPr>
              <a:t> agus na </a:t>
            </a:r>
            <a:r>
              <a:rPr lang="en-US" sz="1800" b="1">
                <a:latin typeface="Ubuntu"/>
                <a:ea typeface="Ubuntu"/>
                <a:cs typeface="Ubuntu"/>
                <a:sym typeface="Ubuntu"/>
              </a:rPr>
              <a:t>Somálaigh</a:t>
            </a:r>
            <a:r>
              <a:rPr lang="en-US" sz="1800">
                <a:latin typeface="Ubuntu"/>
                <a:ea typeface="Ubuntu"/>
                <a:cs typeface="Ubuntu"/>
                <a:sym typeface="Ubuntu"/>
              </a:rPr>
              <a:t> sna tíortha in aice láimhe. Is </a:t>
            </a:r>
            <a:r>
              <a:rPr lang="en-US" sz="1800" b="1">
                <a:latin typeface="Ubuntu"/>
                <a:ea typeface="Ubuntu"/>
                <a:cs typeface="Ubuntu"/>
                <a:sym typeface="Ubuntu"/>
              </a:rPr>
              <a:t>teanga Cúiseach</a:t>
            </a:r>
            <a:r>
              <a:rPr lang="en-US" sz="1800">
                <a:latin typeface="Ubuntu"/>
                <a:ea typeface="Ubuntu"/>
                <a:cs typeface="Ubuntu"/>
                <a:sym typeface="Ubuntu"/>
              </a:rPr>
              <a:t> í agus í an dara </a:t>
            </a:r>
            <a:r>
              <a:rPr lang="en-US" sz="1800" b="1">
                <a:latin typeface="Ubuntu"/>
                <a:ea typeface="Ubuntu"/>
                <a:cs typeface="Ubuntu"/>
                <a:sym typeface="Ubuntu"/>
              </a:rPr>
              <a:t>teanga Cúiseach</a:t>
            </a:r>
            <a:r>
              <a:rPr lang="en-US" sz="1800">
                <a:latin typeface="Ubuntu"/>
                <a:ea typeface="Ubuntu"/>
                <a:cs typeface="Ubuntu"/>
                <a:sym typeface="Ubuntu"/>
              </a:rPr>
              <a:t> is mó a labhraítear ar domhan í (i ndiaidh </a:t>
            </a:r>
            <a:r>
              <a:rPr lang="en-US" sz="1800" b="1">
                <a:latin typeface="Ubuntu"/>
                <a:ea typeface="Ubuntu"/>
                <a:cs typeface="Ubuntu"/>
                <a:sym typeface="Ubuntu"/>
              </a:rPr>
              <a:t>na hOraimise</a:t>
            </a:r>
            <a:r>
              <a:rPr lang="en-US" sz="1800">
                <a:latin typeface="Ubuntu"/>
                <a:ea typeface="Ubuntu"/>
                <a:cs typeface="Ubuntu"/>
                <a:sym typeface="Ubuntu"/>
              </a:rPr>
              <a:t>).</a:t>
            </a:r>
            <a:endParaRPr sz="1800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56" name="Google Shape;156;p18"/>
          <p:cNvSpPr/>
          <p:nvPr/>
        </p:nvSpPr>
        <p:spPr>
          <a:xfrm>
            <a:off x="4117300" y="4691775"/>
            <a:ext cx="4534200" cy="19257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latin typeface="Ubuntu"/>
                <a:ea typeface="Ubuntu"/>
                <a:cs typeface="Ubuntu"/>
                <a:sym typeface="Ubuntu"/>
              </a:rPr>
              <a:t>Somali </a:t>
            </a:r>
            <a:r>
              <a:rPr lang="en-US" sz="1800">
                <a:latin typeface="Ubuntu"/>
                <a:ea typeface="Ubuntu"/>
                <a:cs typeface="Ubuntu"/>
                <a:sym typeface="Ubuntu"/>
              </a:rPr>
              <a:t>is the </a:t>
            </a:r>
            <a:r>
              <a:rPr lang="en-US" sz="1800" b="1">
                <a:latin typeface="Ubuntu"/>
                <a:ea typeface="Ubuntu"/>
                <a:cs typeface="Ubuntu"/>
                <a:sym typeface="Ubuntu"/>
              </a:rPr>
              <a:t>language </a:t>
            </a:r>
            <a:r>
              <a:rPr lang="en-US" sz="1800">
                <a:latin typeface="Ubuntu"/>
                <a:ea typeface="Ubuntu"/>
                <a:cs typeface="Ubuntu"/>
                <a:sym typeface="Ubuntu"/>
              </a:rPr>
              <a:t> spoken by the majority of people in </a:t>
            </a:r>
            <a:r>
              <a:rPr lang="en-US" sz="1800" b="1">
                <a:latin typeface="Ubuntu"/>
                <a:ea typeface="Ubuntu"/>
                <a:cs typeface="Ubuntu"/>
                <a:sym typeface="Ubuntu"/>
              </a:rPr>
              <a:t>Somalia </a:t>
            </a:r>
            <a:r>
              <a:rPr lang="en-US" sz="1800">
                <a:latin typeface="Ubuntu"/>
                <a:ea typeface="Ubuntu"/>
                <a:cs typeface="Ubuntu"/>
                <a:sym typeface="Ubuntu"/>
              </a:rPr>
              <a:t>and the </a:t>
            </a:r>
            <a:r>
              <a:rPr lang="en-US" sz="1800" b="1">
                <a:latin typeface="Ubuntu"/>
                <a:ea typeface="Ubuntu"/>
                <a:cs typeface="Ubuntu"/>
                <a:sym typeface="Ubuntu"/>
              </a:rPr>
              <a:t>Somalis </a:t>
            </a:r>
            <a:r>
              <a:rPr lang="en-US" sz="1800">
                <a:latin typeface="Ubuntu"/>
                <a:ea typeface="Ubuntu"/>
                <a:cs typeface="Ubuntu"/>
                <a:sym typeface="Ubuntu"/>
              </a:rPr>
              <a:t>in neighbouring countries. It is a </a:t>
            </a:r>
            <a:r>
              <a:rPr lang="en-US" sz="1800" b="1">
                <a:latin typeface="Ubuntu"/>
                <a:ea typeface="Ubuntu"/>
                <a:cs typeface="Ubuntu"/>
                <a:sym typeface="Ubuntu"/>
              </a:rPr>
              <a:t>Cushitic language </a:t>
            </a:r>
            <a:r>
              <a:rPr lang="en-US" sz="1800">
                <a:latin typeface="Ubuntu"/>
                <a:ea typeface="Ubuntu"/>
                <a:cs typeface="Ubuntu"/>
                <a:sym typeface="Ubuntu"/>
              </a:rPr>
              <a:t>and is the second most spoken </a:t>
            </a:r>
            <a:r>
              <a:rPr lang="en-US" sz="1800" b="1">
                <a:latin typeface="Ubuntu"/>
                <a:ea typeface="Ubuntu"/>
                <a:cs typeface="Ubuntu"/>
                <a:sym typeface="Ubuntu"/>
              </a:rPr>
              <a:t>Cushitic language </a:t>
            </a:r>
            <a:r>
              <a:rPr lang="en-US" sz="1800">
                <a:latin typeface="Ubuntu"/>
                <a:ea typeface="Ubuntu"/>
                <a:cs typeface="Ubuntu"/>
                <a:sym typeface="Ubuntu"/>
              </a:rPr>
              <a:t>in the world (after </a:t>
            </a:r>
            <a:r>
              <a:rPr lang="en-US" sz="1800" b="1">
                <a:latin typeface="Ubuntu"/>
                <a:ea typeface="Ubuntu"/>
                <a:cs typeface="Ubuntu"/>
                <a:sym typeface="Ubuntu"/>
              </a:rPr>
              <a:t>Oromo</a:t>
            </a:r>
            <a:r>
              <a:rPr lang="en-US" sz="1800">
                <a:latin typeface="Ubuntu"/>
                <a:ea typeface="Ubuntu"/>
                <a:cs typeface="Ubuntu"/>
                <a:sym typeface="Ubuntu"/>
              </a:rPr>
              <a:t>).</a:t>
            </a:r>
            <a:endParaRPr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9"/>
          <p:cNvSpPr txBox="1">
            <a:spLocks noGrp="1"/>
          </p:cNvSpPr>
          <p:nvPr>
            <p:ph type="title"/>
          </p:nvPr>
        </p:nvSpPr>
        <p:spPr>
          <a:xfrm>
            <a:off x="355599" y="1290638"/>
            <a:ext cx="8500500" cy="63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Results</a:t>
            </a:r>
            <a:endParaRPr/>
          </a:p>
        </p:txBody>
      </p:sp>
      <p:sp>
        <p:nvSpPr>
          <p:cNvPr id="163" name="Google Shape;163;p19"/>
          <p:cNvSpPr txBox="1">
            <a:spLocks noGrp="1"/>
          </p:cNvSpPr>
          <p:nvPr>
            <p:ph type="sldNum" idx="12"/>
          </p:nvPr>
        </p:nvSpPr>
        <p:spPr>
          <a:xfrm>
            <a:off x="6725416" y="6356350"/>
            <a:ext cx="21336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graphicFrame>
        <p:nvGraphicFramePr>
          <p:cNvPr id="164" name="Google Shape;164;p19"/>
          <p:cNvGraphicFramePr/>
          <p:nvPr/>
        </p:nvGraphicFramePr>
        <p:xfrm>
          <a:off x="525675" y="2124750"/>
          <a:ext cx="7907750" cy="3474510"/>
        </p:xfrm>
        <a:graphic>
          <a:graphicData uri="http://schemas.openxmlformats.org/drawingml/2006/table">
            <a:tbl>
              <a:tblPr>
                <a:noFill/>
                <a:tableStyleId>{3B5E54E3-6B84-4488-88E3-A20EFB9EF208}</a:tableStyleId>
              </a:tblPr>
              <a:tblGrid>
                <a:gridCol w="3518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2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9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7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latin typeface="Ubuntu"/>
                          <a:ea typeface="Ubuntu"/>
                          <a:cs typeface="Ubuntu"/>
                          <a:sym typeface="Ubuntu"/>
                        </a:rPr>
                        <a:t>Corpus</a:t>
                      </a:r>
                      <a:endParaRPr sz="1800" b="1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latin typeface="Ubuntu"/>
                          <a:ea typeface="Ubuntu"/>
                          <a:cs typeface="Ubuntu"/>
                          <a:sym typeface="Ubuntu"/>
                        </a:rPr>
                        <a:t>F-Measure (B)</a:t>
                      </a:r>
                      <a:endParaRPr sz="1800" b="1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latin typeface="Ubuntu"/>
                          <a:ea typeface="Ubuntu"/>
                          <a:cs typeface="Ubuntu"/>
                          <a:sym typeface="Ubuntu"/>
                        </a:rPr>
                        <a:t>F-Measure (I)</a:t>
                      </a:r>
                      <a:endParaRPr sz="1800" b="1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latin typeface="Ubuntu"/>
                          <a:ea typeface="Ubuntu"/>
                          <a:cs typeface="Ubuntu"/>
                          <a:sym typeface="Ubuntu"/>
                        </a:rPr>
                        <a:t>F-Measure (O)</a:t>
                      </a:r>
                      <a:endParaRPr sz="1800" b="1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Ubuntu"/>
                          <a:ea typeface="Ubuntu"/>
                          <a:cs typeface="Ubuntu"/>
                          <a:sym typeface="Ubuntu"/>
                        </a:rPr>
                        <a:t>Random (baseline)</a:t>
                      </a:r>
                      <a:endParaRPr sz="180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Ubuntu"/>
                          <a:ea typeface="Ubuntu"/>
                          <a:cs typeface="Ubuntu"/>
                          <a:sym typeface="Ubuntu"/>
                        </a:rPr>
                        <a:t>0.163</a:t>
                      </a:r>
                      <a:endParaRPr sz="180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Ubuntu"/>
                          <a:ea typeface="Ubuntu"/>
                          <a:cs typeface="Ubuntu"/>
                          <a:sym typeface="Ubuntu"/>
                        </a:rPr>
                        <a:t>0.111</a:t>
                      </a:r>
                      <a:endParaRPr sz="180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Ubuntu"/>
                          <a:ea typeface="Ubuntu"/>
                          <a:cs typeface="Ubuntu"/>
                          <a:sym typeface="Ubuntu"/>
                        </a:rPr>
                        <a:t>0.726</a:t>
                      </a:r>
                      <a:endParaRPr sz="180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Ubuntu"/>
                          <a:ea typeface="Ubuntu"/>
                          <a:cs typeface="Ubuntu"/>
                          <a:sym typeface="Ubuntu"/>
                        </a:rPr>
                        <a:t>w/ Uí Dhonnchadha’s corpus</a:t>
                      </a:r>
                      <a:endParaRPr sz="180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Ubuntu"/>
                          <a:ea typeface="Ubuntu"/>
                          <a:cs typeface="Ubuntu"/>
                          <a:sym typeface="Ubuntu"/>
                        </a:rPr>
                        <a:t>0.546</a:t>
                      </a:r>
                      <a:endParaRPr sz="180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Ubuntu"/>
                          <a:ea typeface="Ubuntu"/>
                          <a:cs typeface="Ubuntu"/>
                          <a:sym typeface="Ubuntu"/>
                        </a:rPr>
                        <a:t>0.460</a:t>
                      </a:r>
                      <a:endParaRPr sz="180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Ubuntu"/>
                          <a:ea typeface="Ubuntu"/>
                          <a:cs typeface="Ubuntu"/>
                          <a:sym typeface="Ubuntu"/>
                        </a:rPr>
                        <a:t>0.771</a:t>
                      </a:r>
                      <a:endParaRPr sz="180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Ubuntu"/>
                          <a:ea typeface="Ubuntu"/>
                          <a:cs typeface="Ubuntu"/>
                          <a:sym typeface="Ubuntu"/>
                        </a:rPr>
                        <a:t>w/ Lynn’s corpus</a:t>
                      </a:r>
                      <a:endParaRPr sz="180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Ubuntu"/>
                          <a:ea typeface="Ubuntu"/>
                          <a:cs typeface="Ubuntu"/>
                          <a:sym typeface="Ubuntu"/>
                        </a:rPr>
                        <a:t>0.579</a:t>
                      </a:r>
                      <a:endParaRPr sz="180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Ubuntu"/>
                          <a:ea typeface="Ubuntu"/>
                          <a:cs typeface="Ubuntu"/>
                          <a:sym typeface="Ubuntu"/>
                        </a:rPr>
                        <a:t>0.556</a:t>
                      </a:r>
                      <a:endParaRPr sz="180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Ubuntu"/>
                          <a:ea typeface="Ubuntu"/>
                          <a:cs typeface="Ubuntu"/>
                          <a:sym typeface="Ubuntu"/>
                        </a:rPr>
                        <a:t>0.843</a:t>
                      </a:r>
                      <a:endParaRPr sz="180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Ubuntu"/>
                          <a:ea typeface="Ubuntu"/>
                          <a:cs typeface="Ubuntu"/>
                          <a:sym typeface="Ubuntu"/>
                        </a:rPr>
                        <a:t>Merged corpora</a:t>
                      </a:r>
                      <a:endParaRPr sz="180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latin typeface="Ubuntu"/>
                          <a:ea typeface="Ubuntu"/>
                          <a:cs typeface="Ubuntu"/>
                          <a:sym typeface="Ubuntu"/>
                        </a:rPr>
                        <a:t>0.589</a:t>
                      </a:r>
                      <a:endParaRPr sz="1800" b="1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latin typeface="Ubuntu"/>
                          <a:ea typeface="Ubuntu"/>
                          <a:cs typeface="Ubuntu"/>
                          <a:sym typeface="Ubuntu"/>
                        </a:rPr>
                        <a:t>0.576</a:t>
                      </a:r>
                      <a:endParaRPr sz="1800" b="1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Ubuntu"/>
                          <a:ea typeface="Ubuntu"/>
                          <a:cs typeface="Ubuntu"/>
                          <a:sym typeface="Ubuntu"/>
                        </a:rPr>
                        <a:t>0.851</a:t>
                      </a:r>
                      <a:endParaRPr sz="180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Ubuntu"/>
                          <a:ea typeface="Ubuntu"/>
                          <a:cs typeface="Ubuntu"/>
                          <a:sym typeface="Ubuntu"/>
                        </a:rPr>
                        <a:t>Weak supervision (Tearma)</a:t>
                      </a:r>
                      <a:endParaRPr sz="180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Ubuntu"/>
                          <a:ea typeface="Ubuntu"/>
                          <a:cs typeface="Ubuntu"/>
                          <a:sym typeface="Ubuntu"/>
                        </a:rPr>
                        <a:t>0.554</a:t>
                      </a:r>
                      <a:endParaRPr sz="180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Ubuntu"/>
                          <a:ea typeface="Ubuntu"/>
                          <a:cs typeface="Ubuntu"/>
                          <a:sym typeface="Ubuntu"/>
                        </a:rPr>
                        <a:t>0.180</a:t>
                      </a:r>
                      <a:endParaRPr sz="180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latin typeface="Ubuntu"/>
                          <a:ea typeface="Ubuntu"/>
                          <a:cs typeface="Ubuntu"/>
                          <a:sym typeface="Ubuntu"/>
                        </a:rPr>
                        <a:t>0.869</a:t>
                      </a:r>
                      <a:endParaRPr sz="1800" b="1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Ubuntu"/>
                          <a:ea typeface="Ubuntu"/>
                          <a:cs typeface="Ubuntu"/>
                          <a:sym typeface="Ubuntu"/>
                        </a:rPr>
                        <a:t>All combined</a:t>
                      </a:r>
                      <a:endParaRPr sz="180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Ubuntu"/>
                          <a:ea typeface="Ubuntu"/>
                          <a:cs typeface="Ubuntu"/>
                          <a:sym typeface="Ubuntu"/>
                        </a:rPr>
                        <a:t>0.557</a:t>
                      </a:r>
                      <a:endParaRPr sz="180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Ubuntu"/>
                          <a:ea typeface="Ubuntu"/>
                          <a:cs typeface="Ubuntu"/>
                          <a:sym typeface="Ubuntu"/>
                        </a:rPr>
                        <a:t>0.174</a:t>
                      </a:r>
                      <a:endParaRPr sz="180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latin typeface="Ubuntu"/>
                          <a:ea typeface="Ubuntu"/>
                          <a:cs typeface="Ubuntu"/>
                          <a:sym typeface="Ubuntu"/>
                        </a:rPr>
                        <a:t>0.869</a:t>
                      </a:r>
                      <a:endParaRPr sz="1800" b="1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0"/>
          <p:cNvSpPr txBox="1">
            <a:spLocks noGrp="1"/>
          </p:cNvSpPr>
          <p:nvPr>
            <p:ph type="title"/>
          </p:nvPr>
        </p:nvSpPr>
        <p:spPr>
          <a:xfrm>
            <a:off x="355599" y="1290638"/>
            <a:ext cx="8500500" cy="63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Results (Top 10 terms on a corpus about NUIG)</a:t>
            </a:r>
            <a:endParaRPr/>
          </a:p>
        </p:txBody>
      </p:sp>
      <p:sp>
        <p:nvSpPr>
          <p:cNvPr id="171" name="Google Shape;171;p20"/>
          <p:cNvSpPr txBox="1">
            <a:spLocks noGrp="1"/>
          </p:cNvSpPr>
          <p:nvPr>
            <p:ph type="sldNum" idx="12"/>
          </p:nvPr>
        </p:nvSpPr>
        <p:spPr>
          <a:xfrm>
            <a:off x="6725416" y="6356350"/>
            <a:ext cx="21336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  <p:graphicFrame>
        <p:nvGraphicFramePr>
          <p:cNvPr id="172" name="Google Shape;172;p20"/>
          <p:cNvGraphicFramePr/>
          <p:nvPr/>
        </p:nvGraphicFramePr>
        <p:xfrm>
          <a:off x="772275" y="1993500"/>
          <a:ext cx="3482800" cy="4175460"/>
        </p:xfrm>
        <a:graphic>
          <a:graphicData uri="http://schemas.openxmlformats.org/drawingml/2006/table">
            <a:tbl>
              <a:tblPr>
                <a:noFill/>
                <a:tableStyleId>{3B5E54E3-6B84-4488-88E3-A20EFB9EF208}</a:tableStyleId>
              </a:tblPr>
              <a:tblGrid>
                <a:gridCol w="1741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1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63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Ubuntu"/>
                          <a:ea typeface="Ubuntu"/>
                          <a:cs typeface="Ubuntu"/>
                          <a:sym typeface="Ubuntu"/>
                        </a:rPr>
                        <a:t>gaeilge</a:t>
                      </a:r>
                      <a:endParaRPr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Ubuntu"/>
                          <a:ea typeface="Ubuntu"/>
                          <a:cs typeface="Ubuntu"/>
                          <a:sym typeface="Ubuntu"/>
                        </a:rPr>
                        <a:t>Irish language</a:t>
                      </a:r>
                      <a:endParaRPr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3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Ubuntu"/>
                          <a:ea typeface="Ubuntu"/>
                          <a:cs typeface="Ubuntu"/>
                          <a:sym typeface="Ubuntu"/>
                        </a:rPr>
                        <a:t>mac léinn</a:t>
                      </a:r>
                      <a:endParaRPr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Ubuntu"/>
                          <a:ea typeface="Ubuntu"/>
                          <a:cs typeface="Ubuntu"/>
                          <a:sym typeface="Ubuntu"/>
                        </a:rPr>
                        <a:t>student</a:t>
                      </a:r>
                      <a:endParaRPr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63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Ubuntu"/>
                          <a:ea typeface="Ubuntu"/>
                          <a:cs typeface="Ubuntu"/>
                          <a:sym typeface="Ubuntu"/>
                        </a:rPr>
                        <a:t>ollscoil</a:t>
                      </a:r>
                      <a:endParaRPr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Ubuntu"/>
                          <a:ea typeface="Ubuntu"/>
                          <a:cs typeface="Ubuntu"/>
                          <a:sym typeface="Ubuntu"/>
                        </a:rPr>
                        <a:t>university</a:t>
                      </a:r>
                      <a:endParaRPr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63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Ubuntu"/>
                          <a:ea typeface="Ubuntu"/>
                          <a:cs typeface="Ubuntu"/>
                          <a:sym typeface="Ubuntu"/>
                        </a:rPr>
                        <a:t>ionad ghaeltachta</a:t>
                      </a:r>
                      <a:endParaRPr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Ubuntu"/>
                          <a:ea typeface="Ubuntu"/>
                          <a:cs typeface="Ubuntu"/>
                          <a:sym typeface="Ubuntu"/>
                        </a:rPr>
                        <a:t>Irish centre</a:t>
                      </a:r>
                      <a:endParaRPr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63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Ubuntu"/>
                          <a:ea typeface="Ubuntu"/>
                          <a:cs typeface="Ubuntu"/>
                          <a:sym typeface="Ubuntu"/>
                        </a:rPr>
                        <a:t>teanga</a:t>
                      </a:r>
                      <a:endParaRPr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Ubuntu"/>
                          <a:ea typeface="Ubuntu"/>
                          <a:cs typeface="Ubuntu"/>
                          <a:sym typeface="Ubuntu"/>
                        </a:rPr>
                        <a:t>language</a:t>
                      </a:r>
                      <a:endParaRPr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63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Ubuntu"/>
                          <a:ea typeface="Ubuntu"/>
                          <a:cs typeface="Ubuntu"/>
                          <a:sym typeface="Ubuntu"/>
                        </a:rPr>
                        <a:t>duine</a:t>
                      </a:r>
                      <a:endParaRPr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Ubuntu"/>
                          <a:ea typeface="Ubuntu"/>
                          <a:cs typeface="Ubuntu"/>
                          <a:sym typeface="Ubuntu"/>
                        </a:rPr>
                        <a:t>person</a:t>
                      </a:r>
                      <a:endParaRPr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63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i="1">
                          <a:latin typeface="Ubuntu"/>
                          <a:ea typeface="Ubuntu"/>
                          <a:cs typeface="Ubuntu"/>
                          <a:sym typeface="Ubuntu"/>
                        </a:rPr>
                        <a:t>mac</a:t>
                      </a:r>
                      <a:endParaRPr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Ubuntu"/>
                          <a:ea typeface="Ubuntu"/>
                          <a:cs typeface="Ubuntu"/>
                          <a:sym typeface="Ubuntu"/>
                        </a:rPr>
                        <a:t>son</a:t>
                      </a:r>
                      <a:endParaRPr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63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Ubuntu"/>
                          <a:ea typeface="Ubuntu"/>
                          <a:cs typeface="Ubuntu"/>
                          <a:sym typeface="Ubuntu"/>
                        </a:rPr>
                        <a:t>scéim teanga</a:t>
                      </a:r>
                      <a:endParaRPr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Ubuntu"/>
                          <a:ea typeface="Ubuntu"/>
                          <a:cs typeface="Ubuntu"/>
                          <a:sym typeface="Ubuntu"/>
                        </a:rPr>
                        <a:t>language plan</a:t>
                      </a:r>
                      <a:endParaRPr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63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Ubuntu"/>
                          <a:ea typeface="Ubuntu"/>
                          <a:cs typeface="Ubuntu"/>
                          <a:sym typeface="Ubuntu"/>
                        </a:rPr>
                        <a:t>gaeltacht</a:t>
                      </a:r>
                      <a:endParaRPr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Ubuntu"/>
                          <a:ea typeface="Ubuntu"/>
                          <a:cs typeface="Ubuntu"/>
                          <a:sym typeface="Ubuntu"/>
                        </a:rPr>
                        <a:t>Irish-speaking area</a:t>
                      </a:r>
                      <a:endParaRPr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63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Ubuntu"/>
                          <a:ea typeface="Ubuntu"/>
                          <a:cs typeface="Ubuntu"/>
                          <a:sym typeface="Ubuntu"/>
                        </a:rPr>
                        <a:t>foireann na hollscoile</a:t>
                      </a:r>
                      <a:endParaRPr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Ubuntu"/>
                          <a:ea typeface="Ubuntu"/>
                          <a:cs typeface="Ubuntu"/>
                          <a:sym typeface="Ubuntu"/>
                        </a:rPr>
                        <a:t>university staff</a:t>
                      </a:r>
                      <a:endParaRPr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173" name="Google Shape;173;p20"/>
          <p:cNvGraphicFramePr/>
          <p:nvPr/>
        </p:nvGraphicFramePr>
        <p:xfrm>
          <a:off x="5069825" y="1993500"/>
          <a:ext cx="3482800" cy="3962100"/>
        </p:xfrm>
        <a:graphic>
          <a:graphicData uri="http://schemas.openxmlformats.org/drawingml/2006/table">
            <a:tbl>
              <a:tblPr>
                <a:noFill/>
                <a:tableStyleId>{3B5E54E3-6B84-4488-88E3-A20EFB9EF208}</a:tableStyleId>
              </a:tblPr>
              <a:tblGrid>
                <a:gridCol w="1741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1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63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Ubuntu"/>
                          <a:ea typeface="Ubuntu"/>
                          <a:cs typeface="Ubuntu"/>
                          <a:sym typeface="Ubuntu"/>
                        </a:rPr>
                        <a:t>ollscoil</a:t>
                      </a:r>
                      <a:endParaRPr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Ubuntu"/>
                          <a:ea typeface="Ubuntu"/>
                          <a:cs typeface="Ubuntu"/>
                          <a:sym typeface="Ubuntu"/>
                        </a:rPr>
                        <a:t>university</a:t>
                      </a:r>
                      <a:endParaRPr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3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Ubuntu"/>
                          <a:ea typeface="Ubuntu"/>
                          <a:cs typeface="Ubuntu"/>
                          <a:sym typeface="Ubuntu"/>
                        </a:rPr>
                        <a:t>foireann</a:t>
                      </a:r>
                      <a:endParaRPr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Ubuntu"/>
                          <a:ea typeface="Ubuntu"/>
                          <a:cs typeface="Ubuntu"/>
                          <a:sym typeface="Ubuntu"/>
                        </a:rPr>
                        <a:t>staff</a:t>
                      </a:r>
                      <a:endParaRPr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63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Ubuntu"/>
                          <a:ea typeface="Ubuntu"/>
                          <a:cs typeface="Ubuntu"/>
                          <a:sym typeface="Ubuntu"/>
                        </a:rPr>
                        <a:t>ceart</a:t>
                      </a:r>
                      <a:endParaRPr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Ubuntu"/>
                          <a:ea typeface="Ubuntu"/>
                          <a:cs typeface="Ubuntu"/>
                          <a:sym typeface="Ubuntu"/>
                        </a:rPr>
                        <a:t>right</a:t>
                      </a:r>
                      <a:endParaRPr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63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i="1">
                          <a:latin typeface="Ubuntu"/>
                          <a:ea typeface="Ubuntu"/>
                          <a:cs typeface="Ubuntu"/>
                          <a:sym typeface="Ubuntu"/>
                        </a:rPr>
                        <a:t>an phobail</a:t>
                      </a:r>
                      <a:endParaRPr i="1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Ubuntu"/>
                          <a:ea typeface="Ubuntu"/>
                          <a:cs typeface="Ubuntu"/>
                          <a:sym typeface="Ubuntu"/>
                        </a:rPr>
                        <a:t>the public</a:t>
                      </a:r>
                      <a:endParaRPr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63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i="1">
                          <a:latin typeface="Ubuntu"/>
                          <a:ea typeface="Ubuntu"/>
                          <a:cs typeface="Ubuntu"/>
                          <a:sym typeface="Ubuntu"/>
                        </a:rPr>
                        <a:t>dátheangach</a:t>
                      </a:r>
                      <a:endParaRPr i="1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Ubuntu"/>
                          <a:ea typeface="Ubuntu"/>
                          <a:cs typeface="Ubuntu"/>
                          <a:sym typeface="Ubuntu"/>
                        </a:rPr>
                        <a:t>bilingual</a:t>
                      </a:r>
                      <a:endParaRPr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63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Ubuntu"/>
                          <a:ea typeface="Ubuntu"/>
                          <a:cs typeface="Ubuntu"/>
                          <a:sym typeface="Ubuntu"/>
                        </a:rPr>
                        <a:t>obair</a:t>
                      </a:r>
                      <a:endParaRPr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Ubuntu"/>
                          <a:ea typeface="Ubuntu"/>
                          <a:cs typeface="Ubuntu"/>
                          <a:sym typeface="Ubuntu"/>
                        </a:rPr>
                        <a:t>work</a:t>
                      </a:r>
                      <a:endParaRPr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63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Ubuntu"/>
                          <a:ea typeface="Ubuntu"/>
                          <a:cs typeface="Ubuntu"/>
                          <a:sym typeface="Ubuntu"/>
                        </a:rPr>
                        <a:t>cúrsa</a:t>
                      </a:r>
                      <a:endParaRPr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Ubuntu"/>
                          <a:ea typeface="Ubuntu"/>
                          <a:cs typeface="Ubuntu"/>
                          <a:sym typeface="Ubuntu"/>
                        </a:rPr>
                        <a:t>course</a:t>
                      </a:r>
                      <a:endParaRPr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63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Ubuntu"/>
                          <a:ea typeface="Ubuntu"/>
                          <a:cs typeface="Ubuntu"/>
                          <a:sym typeface="Ubuntu"/>
                        </a:rPr>
                        <a:t>seirbhís</a:t>
                      </a:r>
                      <a:endParaRPr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Ubuntu"/>
                          <a:ea typeface="Ubuntu"/>
                          <a:cs typeface="Ubuntu"/>
                          <a:sym typeface="Ubuntu"/>
                        </a:rPr>
                        <a:t>service</a:t>
                      </a:r>
                      <a:endParaRPr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63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Ubuntu"/>
                          <a:ea typeface="Ubuntu"/>
                          <a:cs typeface="Ubuntu"/>
                          <a:sym typeface="Ubuntu"/>
                        </a:rPr>
                        <a:t>ceist</a:t>
                      </a:r>
                      <a:endParaRPr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Ubuntu"/>
                          <a:ea typeface="Ubuntu"/>
                          <a:cs typeface="Ubuntu"/>
                          <a:sym typeface="Ubuntu"/>
                        </a:rPr>
                        <a:t>question</a:t>
                      </a:r>
                      <a:endParaRPr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63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Ubuntu"/>
                          <a:ea typeface="Ubuntu"/>
                          <a:cs typeface="Ubuntu"/>
                          <a:sym typeface="Ubuntu"/>
                        </a:rPr>
                        <a:t>bliain</a:t>
                      </a:r>
                      <a:endParaRPr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Ubuntu"/>
                          <a:ea typeface="Ubuntu"/>
                          <a:cs typeface="Ubuntu"/>
                          <a:sym typeface="Ubuntu"/>
                        </a:rPr>
                        <a:t>year</a:t>
                      </a:r>
                      <a:endParaRPr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74" name="Google Shape;174;p20"/>
          <p:cNvSpPr/>
          <p:nvPr/>
        </p:nvSpPr>
        <p:spPr>
          <a:xfrm>
            <a:off x="915425" y="6279400"/>
            <a:ext cx="3196500" cy="404100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Ubuntu"/>
                <a:ea typeface="Ubuntu"/>
                <a:cs typeface="Ubuntu"/>
                <a:sym typeface="Ubuntu"/>
              </a:rPr>
              <a:t>Merged POS corpora</a:t>
            </a:r>
            <a:endParaRPr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75" name="Google Shape;175;p20"/>
          <p:cNvSpPr/>
          <p:nvPr/>
        </p:nvSpPr>
        <p:spPr>
          <a:xfrm>
            <a:off x="5212975" y="6279400"/>
            <a:ext cx="3196500" cy="404100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Ubuntu"/>
                <a:ea typeface="Ubuntu"/>
                <a:cs typeface="Ubuntu"/>
                <a:sym typeface="Ubuntu"/>
              </a:rPr>
              <a:t>Weak supervision</a:t>
            </a:r>
            <a:endParaRPr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1"/>
          <p:cNvSpPr txBox="1">
            <a:spLocks noGrp="1"/>
          </p:cNvSpPr>
          <p:nvPr>
            <p:ph type="title"/>
          </p:nvPr>
        </p:nvSpPr>
        <p:spPr>
          <a:xfrm>
            <a:off x="355599" y="1290638"/>
            <a:ext cx="8500500" cy="63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Qualitative analysis of errors</a:t>
            </a:r>
            <a:endParaRPr/>
          </a:p>
        </p:txBody>
      </p:sp>
      <p:sp>
        <p:nvSpPr>
          <p:cNvPr id="182" name="Google Shape;182;p21"/>
          <p:cNvSpPr txBox="1">
            <a:spLocks noGrp="1"/>
          </p:cNvSpPr>
          <p:nvPr>
            <p:ph type="body" idx="1"/>
          </p:nvPr>
        </p:nvSpPr>
        <p:spPr>
          <a:xfrm>
            <a:off x="355599" y="2082800"/>
            <a:ext cx="8500500" cy="40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Erroneous extraction of </a:t>
            </a:r>
            <a:r>
              <a:rPr lang="en-US" b="1"/>
              <a:t>articles </a:t>
            </a:r>
            <a:r>
              <a:rPr lang="en-US"/>
              <a:t>(for weak supervision)</a:t>
            </a:r>
            <a:endParaRPr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-US" u="sng"/>
              <a:t>An</a:t>
            </a:r>
            <a:r>
              <a:rPr lang="en-US"/>
              <a:t> phobail (the public)</a:t>
            </a:r>
            <a:endParaRPr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Poor or incorrect lemmatization</a:t>
            </a:r>
            <a:endParaRPr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-US" u="sng"/>
              <a:t>h</a:t>
            </a:r>
            <a:r>
              <a:rPr lang="en-US"/>
              <a:t>Ollscolaíocht</a:t>
            </a:r>
            <a:r>
              <a:rPr lang="en-US" u="sng"/>
              <a:t>a</a:t>
            </a:r>
            <a:r>
              <a:rPr lang="en-US"/>
              <a:t> (university education; genitive with initial mutation)</a:t>
            </a:r>
            <a:endParaRPr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Verbs misrecognized as terms and lemmatized to valid terms</a:t>
            </a:r>
            <a:endParaRPr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-US"/>
              <a:t>Déanamh (doing) =&gt; déan (dean)</a:t>
            </a:r>
            <a:endParaRPr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-US"/>
              <a:t>Bhfuil (be) =&gt; fuil (blood)</a:t>
            </a:r>
            <a:endParaRPr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Adjectives that can also, but rarely, be nouns</a:t>
            </a:r>
            <a:endParaRPr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-US"/>
              <a:t>Dátheangach (‘bilingual’), leanúnach (‘continuous’/’successor’)</a:t>
            </a:r>
            <a:endParaRPr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Spelling errors detected as term variants</a:t>
            </a:r>
            <a:endParaRPr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-US"/>
              <a:t>*Pleán (should be ‘plean’; plan)</a:t>
            </a:r>
            <a:endParaRPr/>
          </a:p>
        </p:txBody>
      </p:sp>
      <p:sp>
        <p:nvSpPr>
          <p:cNvPr id="183" name="Google Shape;183;p21"/>
          <p:cNvSpPr txBox="1">
            <a:spLocks noGrp="1"/>
          </p:cNvSpPr>
          <p:nvPr>
            <p:ph type="sldNum" idx="12"/>
          </p:nvPr>
        </p:nvSpPr>
        <p:spPr>
          <a:xfrm>
            <a:off x="6725416" y="6356350"/>
            <a:ext cx="21336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2"/>
          <p:cNvSpPr txBox="1">
            <a:spLocks noGrp="1"/>
          </p:cNvSpPr>
          <p:nvPr>
            <p:ph type="title"/>
          </p:nvPr>
        </p:nvSpPr>
        <p:spPr>
          <a:xfrm>
            <a:off x="355599" y="1290638"/>
            <a:ext cx="8500500" cy="63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Conclusion</a:t>
            </a:r>
            <a:endParaRPr/>
          </a:p>
        </p:txBody>
      </p:sp>
      <p:sp>
        <p:nvSpPr>
          <p:cNvPr id="190" name="Google Shape;190;p22"/>
          <p:cNvSpPr txBox="1">
            <a:spLocks noGrp="1"/>
          </p:cNvSpPr>
          <p:nvPr>
            <p:ph type="body" idx="1"/>
          </p:nvPr>
        </p:nvSpPr>
        <p:spPr>
          <a:xfrm>
            <a:off x="355599" y="2082800"/>
            <a:ext cx="8500500" cy="40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Both using part-of-speech tagging and weak supervision produce </a:t>
            </a:r>
            <a:r>
              <a:rPr lang="en-US" b="1"/>
              <a:t>similar results</a:t>
            </a:r>
            <a:endParaRPr b="1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-US"/>
              <a:t>Term bases are more available than part-of-speech tagged corpora for many</a:t>
            </a:r>
            <a:endParaRPr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Still much room for improvement</a:t>
            </a:r>
            <a:endParaRPr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-US"/>
              <a:t>Basic facts like length of term strongly affect results</a:t>
            </a:r>
            <a:endParaRPr/>
          </a:p>
        </p:txBody>
      </p:sp>
      <p:sp>
        <p:nvSpPr>
          <p:cNvPr id="191" name="Google Shape;191;p22"/>
          <p:cNvSpPr txBox="1">
            <a:spLocks noGrp="1"/>
          </p:cNvSpPr>
          <p:nvPr>
            <p:ph type="sldNum" idx="12"/>
          </p:nvPr>
        </p:nvSpPr>
        <p:spPr>
          <a:xfrm>
            <a:off x="6725416" y="6356350"/>
            <a:ext cx="21336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ctrTitle"/>
          </p:nvPr>
        </p:nvSpPr>
        <p:spPr>
          <a:xfrm>
            <a:off x="467550" y="1779117"/>
            <a:ext cx="8117700" cy="12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Ubuntu"/>
              <a:buNone/>
            </a:pPr>
            <a:r>
              <a:rPr lang="en-US"/>
              <a:t>Adapting Term Recognition to an Under-resourced Language: the Case of Irish</a:t>
            </a:r>
            <a:endParaRPr sz="3600" b="1" i="0" u="none" strike="noStrike" cap="none">
              <a:solidFill>
                <a:schemeClr val="lt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39" name="Google Shape;39;p6"/>
          <p:cNvSpPr txBox="1">
            <a:spLocks noGrp="1"/>
          </p:cNvSpPr>
          <p:nvPr>
            <p:ph type="subTitle" idx="1"/>
          </p:nvPr>
        </p:nvSpPr>
        <p:spPr>
          <a:xfrm>
            <a:off x="467550" y="3628801"/>
            <a:ext cx="8117700" cy="1104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B0D7E3"/>
              </a:buClr>
              <a:buFont typeface="Arial"/>
              <a:buNone/>
            </a:pPr>
            <a:r>
              <a:rPr lang="en-US" dirty="0"/>
              <a:t>John P. McCrae: </a:t>
            </a:r>
            <a:r>
              <a:rPr lang="en-US" dirty="0" err="1"/>
              <a:t>john.mccrae@insight-centre.org</a:t>
            </a:r>
            <a:endParaRPr lang="en-US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B0D7E3"/>
              </a:buClr>
              <a:buFont typeface="Arial"/>
              <a:buNone/>
            </a:pPr>
            <a:r>
              <a:rPr lang="en-US" dirty="0"/>
              <a:t>Adrian Doyle: a.doyle35@nuigalway.ie</a:t>
            </a:r>
            <a:endParaRPr sz="2400" b="0" i="0" u="none" strike="noStrike" cap="none" dirty="0">
              <a:solidFill>
                <a:srgbClr val="B0D7E3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2"/>
          </p:nvPr>
        </p:nvSpPr>
        <p:spPr>
          <a:xfrm>
            <a:off x="467550" y="4986787"/>
            <a:ext cx="8064500" cy="360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Arial"/>
              <a:buNone/>
            </a:pPr>
            <a:r>
              <a:rPr lang="en-US" dirty="0"/>
              <a:t>National University of Ireland Galway</a:t>
            </a:r>
            <a:endParaRPr sz="1800" b="0" i="0" u="none" strike="noStrike" cap="none" dirty="0">
              <a:solidFill>
                <a:schemeClr val="accent3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1176253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355599" y="1290638"/>
            <a:ext cx="8500500" cy="63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Automatic Term Recognition</a:t>
            </a:r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1"/>
          </p:nvPr>
        </p:nvSpPr>
        <p:spPr>
          <a:xfrm>
            <a:off x="355599" y="2082800"/>
            <a:ext cx="8500500" cy="40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40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Task is to extract </a:t>
            </a:r>
            <a:r>
              <a:rPr lang="en-US" sz="2400" b="1"/>
              <a:t>terms</a:t>
            </a:r>
            <a:r>
              <a:rPr lang="en-US" sz="2400"/>
              <a:t> from text</a:t>
            </a:r>
            <a:endParaRPr sz="2400"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2400"/>
              <a:t>	this is the task of </a:t>
            </a:r>
            <a:r>
              <a:rPr lang="en-US" sz="2400" b="1" u="sng">
                <a:solidFill>
                  <a:schemeClr val="accent3"/>
                </a:solidFill>
              </a:rPr>
              <a:t>automatic term recognition</a:t>
            </a:r>
            <a:r>
              <a:rPr lang="en-US" sz="2400"/>
              <a:t> from text</a:t>
            </a:r>
            <a:endParaRPr sz="2400"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 sz="2400"/>
          </a:p>
          <a:p>
            <a:pPr marL="457200" lvl="0" indent="-381000" algn="l" rtl="0">
              <a:spcBef>
                <a:spcPts val="40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Useful for understanding large text collections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Most work has focused on English so far, but...</a:t>
            </a:r>
            <a:endParaRPr sz="24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–"/>
            </a:pPr>
            <a:r>
              <a:rPr lang="en-US" sz="2400"/>
              <a:t>“English isn't generic for language, despite what NLP papers might lead you to believe” - Bender, 2019</a:t>
            </a:r>
            <a:endParaRPr sz="2400"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725416" y="6356350"/>
            <a:ext cx="21336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sp>
        <p:nvSpPr>
          <p:cNvPr id="49" name="Google Shape;49;p7"/>
          <p:cNvSpPr/>
          <p:nvPr/>
        </p:nvSpPr>
        <p:spPr>
          <a:xfrm>
            <a:off x="6981300" y="1716875"/>
            <a:ext cx="1489200" cy="777900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Ubuntu"/>
                <a:ea typeface="Ubuntu"/>
                <a:cs typeface="Ubuntu"/>
                <a:sym typeface="Ubuntu"/>
              </a:rPr>
              <a:t>This is a term</a:t>
            </a:r>
            <a:endParaRPr sz="2400">
              <a:latin typeface="Ubuntu"/>
              <a:ea typeface="Ubuntu"/>
              <a:cs typeface="Ubuntu"/>
              <a:sym typeface="Ubuntu"/>
            </a:endParaRPr>
          </a:p>
        </p:txBody>
      </p:sp>
      <p:cxnSp>
        <p:nvCxnSpPr>
          <p:cNvPr id="50" name="Google Shape;50;p7"/>
          <p:cNvCxnSpPr>
            <a:stCxn id="49" idx="2"/>
          </p:cNvCxnSpPr>
          <p:nvPr/>
        </p:nvCxnSpPr>
        <p:spPr>
          <a:xfrm flipH="1">
            <a:off x="6137100" y="2494775"/>
            <a:ext cx="1588800" cy="5976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8"/>
          <p:cNvSpPr txBox="1">
            <a:spLocks noGrp="1"/>
          </p:cNvSpPr>
          <p:nvPr>
            <p:ph type="title"/>
          </p:nvPr>
        </p:nvSpPr>
        <p:spPr>
          <a:xfrm>
            <a:off x="355599" y="1290638"/>
            <a:ext cx="8500500" cy="63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Saffron</a:t>
            </a:r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body" idx="1"/>
          </p:nvPr>
        </p:nvSpPr>
        <p:spPr>
          <a:xfrm>
            <a:off x="355599" y="2082800"/>
            <a:ext cx="4093200" cy="40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/>
              <a:t>Saffron is a knowledge extraction framework under development at NUIG since 2010.</a:t>
            </a:r>
            <a:endParaRPr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/>
              <a:t>Adapting it to Irish requires:</a:t>
            </a:r>
            <a:endParaRPr/>
          </a:p>
          <a:p>
            <a:pPr marL="457200" lvl="0" indent="-355600" algn="l" rtl="0"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Part-of-speech tagger</a:t>
            </a:r>
            <a:endParaRPr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Lemmatizer</a:t>
            </a:r>
            <a:endParaRPr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Large background corpus</a:t>
            </a:r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6725416" y="6356350"/>
            <a:ext cx="21336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pic>
        <p:nvPicPr>
          <p:cNvPr id="59" name="Google Shape;59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30800" y="3136638"/>
            <a:ext cx="4552950" cy="1476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9"/>
          <p:cNvSpPr txBox="1">
            <a:spLocks noGrp="1"/>
          </p:cNvSpPr>
          <p:nvPr>
            <p:ph type="title"/>
          </p:nvPr>
        </p:nvSpPr>
        <p:spPr>
          <a:xfrm>
            <a:off x="355599" y="1290638"/>
            <a:ext cx="8500500" cy="63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Part-of-speech corpora for Irish</a:t>
            </a:r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body" idx="1"/>
          </p:nvPr>
        </p:nvSpPr>
        <p:spPr>
          <a:xfrm>
            <a:off x="355600" y="2082800"/>
            <a:ext cx="8500500" cy="187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/>
              <a:t>Uí Dhonnchadha and van Genabith (2006):</a:t>
            </a:r>
            <a:endParaRPr/>
          </a:p>
          <a:p>
            <a:pPr marL="457200" lvl="0" indent="-355600" algn="l" rtl="0"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General domain</a:t>
            </a:r>
            <a:endParaRPr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/>
              <a:t>Lynn et al. (2015):</a:t>
            </a:r>
            <a:endParaRPr/>
          </a:p>
          <a:p>
            <a:pPr marL="457200" lvl="0" indent="-355600" algn="l" rtl="0"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From Twitter</a:t>
            </a:r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sldNum" idx="12"/>
          </p:nvPr>
        </p:nvSpPr>
        <p:spPr>
          <a:xfrm>
            <a:off x="6725416" y="6356350"/>
            <a:ext cx="21336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graphicFrame>
        <p:nvGraphicFramePr>
          <p:cNvPr id="68" name="Google Shape;68;p9"/>
          <p:cNvGraphicFramePr/>
          <p:nvPr/>
        </p:nvGraphicFramePr>
        <p:xfrm>
          <a:off x="952500" y="3960800"/>
          <a:ext cx="7239000" cy="2003345"/>
        </p:xfrm>
        <a:graphic>
          <a:graphicData uri="http://schemas.openxmlformats.org/drawingml/2006/table">
            <a:tbl>
              <a:tblPr>
                <a:noFill/>
                <a:tableStyleId>{3B5E54E3-6B84-4488-88E3-A20EFB9EF208}</a:tableStyleId>
              </a:tblPr>
              <a:tblGrid>
                <a:gridCol w="1809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061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latin typeface="Ubuntu"/>
                          <a:ea typeface="Ubuntu"/>
                          <a:cs typeface="Ubuntu"/>
                          <a:sym typeface="Ubuntu"/>
                        </a:rPr>
                        <a:t>Corpus</a:t>
                      </a:r>
                      <a:endParaRPr b="1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latin typeface="Ubuntu"/>
                          <a:ea typeface="Ubuntu"/>
                          <a:cs typeface="Ubuntu"/>
                          <a:sym typeface="Ubuntu"/>
                        </a:rPr>
                        <a:t>Documents/</a:t>
                      </a:r>
                      <a:endParaRPr b="1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latin typeface="Ubuntu"/>
                          <a:ea typeface="Ubuntu"/>
                          <a:cs typeface="Ubuntu"/>
                          <a:sym typeface="Ubuntu"/>
                        </a:rPr>
                        <a:t>Tweets</a:t>
                      </a:r>
                      <a:endParaRPr b="1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latin typeface="Ubuntu"/>
                          <a:ea typeface="Ubuntu"/>
                          <a:cs typeface="Ubuntu"/>
                          <a:sym typeface="Ubuntu"/>
                        </a:rPr>
                        <a:t>Words</a:t>
                      </a:r>
                      <a:endParaRPr b="1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latin typeface="Ubuntu"/>
                          <a:ea typeface="Ubuntu"/>
                          <a:cs typeface="Ubuntu"/>
                          <a:sym typeface="Ubuntu"/>
                        </a:rPr>
                        <a:t>Top-level part-of-speech categories</a:t>
                      </a:r>
                      <a:endParaRPr b="1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34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latin typeface="Ubuntu"/>
                          <a:ea typeface="Ubuntu"/>
                          <a:cs typeface="Ubuntu"/>
                          <a:sym typeface="Ubuntu"/>
                        </a:rPr>
                        <a:t>Uí Dhonnchadha</a:t>
                      </a:r>
                      <a:endParaRPr b="1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Ubuntu"/>
                          <a:ea typeface="Ubuntu"/>
                          <a:cs typeface="Ubuntu"/>
                          <a:sym typeface="Ubuntu"/>
                        </a:rPr>
                        <a:t>42</a:t>
                      </a:r>
                      <a:endParaRPr sz="240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Ubuntu"/>
                          <a:ea typeface="Ubuntu"/>
                          <a:cs typeface="Ubuntu"/>
                          <a:sym typeface="Ubuntu"/>
                        </a:rPr>
                        <a:t>63,096</a:t>
                      </a:r>
                      <a:endParaRPr sz="240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Ubuntu"/>
                          <a:ea typeface="Ubuntu"/>
                          <a:cs typeface="Ubuntu"/>
                          <a:sym typeface="Ubuntu"/>
                        </a:rPr>
                        <a:t>16</a:t>
                      </a:r>
                      <a:endParaRPr sz="240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34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latin typeface="Ubuntu"/>
                          <a:ea typeface="Ubuntu"/>
                          <a:cs typeface="Ubuntu"/>
                          <a:sym typeface="Ubuntu"/>
                        </a:rPr>
                        <a:t>Lynn</a:t>
                      </a:r>
                      <a:endParaRPr b="1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Ubuntu"/>
                          <a:ea typeface="Ubuntu"/>
                          <a:cs typeface="Ubuntu"/>
                          <a:sym typeface="Ubuntu"/>
                        </a:rPr>
                        <a:t>3,032</a:t>
                      </a:r>
                      <a:endParaRPr sz="240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Ubuntu"/>
                          <a:ea typeface="Ubuntu"/>
                          <a:cs typeface="Ubuntu"/>
                          <a:sym typeface="Ubuntu"/>
                        </a:rPr>
                        <a:t>52,279</a:t>
                      </a:r>
                      <a:endParaRPr sz="240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Ubuntu"/>
                          <a:ea typeface="Ubuntu"/>
                          <a:cs typeface="Ubuntu"/>
                          <a:sym typeface="Ubuntu"/>
                        </a:rPr>
                        <a:t>22</a:t>
                      </a:r>
                      <a:endParaRPr sz="240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0"/>
          <p:cNvSpPr txBox="1">
            <a:spLocks noGrp="1"/>
          </p:cNvSpPr>
          <p:nvPr>
            <p:ph type="title"/>
          </p:nvPr>
        </p:nvSpPr>
        <p:spPr>
          <a:xfrm>
            <a:off x="355599" y="1290638"/>
            <a:ext cx="8500500" cy="63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Related Work</a:t>
            </a:r>
            <a:endParaRPr/>
          </a:p>
        </p:txBody>
      </p:sp>
      <p:sp>
        <p:nvSpPr>
          <p:cNvPr id="75" name="Google Shape;75;p10"/>
          <p:cNvSpPr txBox="1">
            <a:spLocks noGrp="1"/>
          </p:cNvSpPr>
          <p:nvPr>
            <p:ph type="body" idx="1"/>
          </p:nvPr>
        </p:nvSpPr>
        <p:spPr>
          <a:xfrm>
            <a:off x="355600" y="2082800"/>
            <a:ext cx="5193300" cy="40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/>
              <a:t>There are several toolkits for ATR available:</a:t>
            </a:r>
            <a:endParaRPr/>
          </a:p>
          <a:p>
            <a:pPr marL="457200" lvl="0" indent="-355600" algn="l" rtl="0"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Jate (Zhang et al., 2016)</a:t>
            </a:r>
            <a:endParaRPr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ATR4S (Astrakhantsev, 2018)</a:t>
            </a:r>
            <a:endParaRPr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Saffron (Pereira et al., 2019)</a:t>
            </a:r>
            <a:endParaRPr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/>
              <a:t>Task can be considered as </a:t>
            </a:r>
            <a:r>
              <a:rPr lang="en-US" b="1"/>
              <a:t>open</a:t>
            </a:r>
            <a:r>
              <a:rPr lang="en-US"/>
              <a:t> or </a:t>
            </a:r>
            <a:r>
              <a:rPr lang="en-US" b="1"/>
              <a:t>closed</a:t>
            </a:r>
            <a:endParaRPr b="1"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/>
              <a:t>State-of-the-art systems involve the combination of multiple approaches</a:t>
            </a:r>
            <a:endParaRPr/>
          </a:p>
          <a:p>
            <a:pPr marL="457200" lvl="0" indent="-355600" algn="l" rtl="0"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Frequency</a:t>
            </a:r>
            <a:endParaRPr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Domain/topic modelling</a:t>
            </a:r>
            <a:endParaRPr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Contextual features</a:t>
            </a:r>
            <a:endParaRPr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0"/>
          <p:cNvSpPr txBox="1">
            <a:spLocks noGrp="1"/>
          </p:cNvSpPr>
          <p:nvPr>
            <p:ph type="sldNum" idx="12"/>
          </p:nvPr>
        </p:nvSpPr>
        <p:spPr>
          <a:xfrm>
            <a:off x="6725416" y="6356350"/>
            <a:ext cx="21336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77" name="Google Shape;77;p10"/>
          <p:cNvSpPr txBox="1"/>
          <p:nvPr/>
        </p:nvSpPr>
        <p:spPr>
          <a:xfrm>
            <a:off x="5672300" y="3613950"/>
            <a:ext cx="3263100" cy="4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Ubuntu"/>
                <a:ea typeface="Ubuntu"/>
                <a:cs typeface="Ubuntu"/>
                <a:sym typeface="Ubuntu"/>
              </a:rPr>
              <a:t>Natural Language Processing</a:t>
            </a:r>
            <a:endParaRPr sz="18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78" name="Google Shape;78;p10"/>
          <p:cNvSpPr/>
          <p:nvPr/>
        </p:nvSpPr>
        <p:spPr>
          <a:xfrm rot="5400000">
            <a:off x="7486400" y="2383200"/>
            <a:ext cx="312900" cy="2148600"/>
          </a:xfrm>
          <a:prstGeom prst="leftBrace">
            <a:avLst>
              <a:gd name="adj1" fmla="val 8333"/>
              <a:gd name="adj2" fmla="val 50000"/>
            </a:avLst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10"/>
          <p:cNvSpPr/>
          <p:nvPr/>
        </p:nvSpPr>
        <p:spPr>
          <a:xfrm>
            <a:off x="6755900" y="2342925"/>
            <a:ext cx="1773900" cy="7398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Ubuntu"/>
                <a:ea typeface="Ubuntu"/>
                <a:cs typeface="Ubuntu"/>
                <a:sym typeface="Ubuntu"/>
              </a:rPr>
              <a:t>Closed task only extracts nouns</a:t>
            </a:r>
            <a:endParaRPr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80" name="Google Shape;80;p10"/>
          <p:cNvSpPr/>
          <p:nvPr/>
        </p:nvSpPr>
        <p:spPr>
          <a:xfrm rot="-5400000">
            <a:off x="7083300" y="2719650"/>
            <a:ext cx="312900" cy="2973900"/>
          </a:xfrm>
          <a:prstGeom prst="leftBrace">
            <a:avLst>
              <a:gd name="adj1" fmla="val 8333"/>
              <a:gd name="adj2" fmla="val 50000"/>
            </a:avLst>
          </a:prstGeom>
          <a:noFill/>
          <a:ln w="381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0"/>
          <p:cNvSpPr/>
          <p:nvPr/>
        </p:nvSpPr>
        <p:spPr>
          <a:xfrm>
            <a:off x="6352800" y="4658025"/>
            <a:ext cx="1773900" cy="7398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Ubuntu"/>
                <a:ea typeface="Ubuntu"/>
                <a:cs typeface="Ubuntu"/>
                <a:sym typeface="Ubuntu"/>
              </a:rPr>
              <a:t>Open task also extracts adjectives</a:t>
            </a:r>
            <a:endParaRPr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1"/>
          <p:cNvSpPr txBox="1">
            <a:spLocks noGrp="1"/>
          </p:cNvSpPr>
          <p:nvPr>
            <p:ph type="title"/>
          </p:nvPr>
        </p:nvSpPr>
        <p:spPr>
          <a:xfrm>
            <a:off x="355599" y="1290638"/>
            <a:ext cx="8500500" cy="63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Basic methodology for ATR</a:t>
            </a:r>
            <a:endParaRPr/>
          </a:p>
        </p:txBody>
      </p:sp>
      <p:sp>
        <p:nvSpPr>
          <p:cNvPr id="88" name="Google Shape;88;p11"/>
          <p:cNvSpPr txBox="1">
            <a:spLocks noGrp="1"/>
          </p:cNvSpPr>
          <p:nvPr>
            <p:ph type="body" idx="1"/>
          </p:nvPr>
        </p:nvSpPr>
        <p:spPr>
          <a:xfrm>
            <a:off x="355600" y="2580050"/>
            <a:ext cx="8500500" cy="358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400"/>
              </a:spcBef>
              <a:spcAft>
                <a:spcPts val="0"/>
              </a:spcAft>
              <a:buSzPts val="2400"/>
              <a:buAutoNum type="arabicPeriod"/>
            </a:pPr>
            <a:r>
              <a:rPr lang="en-US" sz="2400"/>
              <a:t>Apply </a:t>
            </a:r>
            <a:r>
              <a:rPr lang="en-US" sz="2400" b="1"/>
              <a:t>part-of-speech tagging</a:t>
            </a:r>
            <a:endParaRPr sz="2400" b="1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US" sz="2400"/>
              <a:t>Extract </a:t>
            </a:r>
            <a:r>
              <a:rPr lang="en-US" sz="2400" b="1"/>
              <a:t>term candidates </a:t>
            </a:r>
            <a:r>
              <a:rPr lang="en-US" sz="2400"/>
              <a:t>using a regular expression</a:t>
            </a:r>
            <a:endParaRPr sz="24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Roboto Mono"/>
              <a:buChar char="–"/>
            </a:pPr>
            <a:r>
              <a:rPr lang="en-US" sz="1800">
                <a:latin typeface="Roboto Mono Light"/>
                <a:ea typeface="Roboto Mono Light"/>
                <a:cs typeface="Roboto Mono Light"/>
                <a:sym typeface="Roboto Mono Light"/>
              </a:rPr>
              <a:t>((NN|JJ|NNP|NNS)+(IN|NN|JJ|NNP|NNS)*)?(NN|CD|NNS)</a:t>
            </a:r>
            <a:endParaRPr sz="18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US" sz="2400"/>
              <a:t>Lemmatize terms by </a:t>
            </a:r>
            <a:r>
              <a:rPr lang="en-US" sz="2400" b="1"/>
              <a:t>morphological analysis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US" sz="2400"/>
              <a:t>Extract </a:t>
            </a:r>
            <a:r>
              <a:rPr lang="en-US" sz="2400" b="1"/>
              <a:t>frequency</a:t>
            </a:r>
            <a:r>
              <a:rPr lang="en-US" sz="2400"/>
              <a:t> of terms and calculate features</a:t>
            </a:r>
            <a:endParaRPr sz="2400" b="1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US" sz="2400" b="1"/>
              <a:t>Rank </a:t>
            </a:r>
            <a:r>
              <a:rPr lang="en-US" sz="2400"/>
              <a:t>candidates according to combination of features</a:t>
            </a:r>
            <a:endParaRPr sz="2400"/>
          </a:p>
        </p:txBody>
      </p:sp>
      <p:sp>
        <p:nvSpPr>
          <p:cNvPr id="89" name="Google Shape;89;p11"/>
          <p:cNvSpPr txBox="1">
            <a:spLocks noGrp="1"/>
          </p:cNvSpPr>
          <p:nvPr>
            <p:ph type="sldNum" idx="12"/>
          </p:nvPr>
        </p:nvSpPr>
        <p:spPr>
          <a:xfrm>
            <a:off x="6725416" y="6356350"/>
            <a:ext cx="21336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2"/>
          <p:cNvSpPr txBox="1">
            <a:spLocks noGrp="1"/>
          </p:cNvSpPr>
          <p:nvPr>
            <p:ph type="title"/>
          </p:nvPr>
        </p:nvSpPr>
        <p:spPr>
          <a:xfrm>
            <a:off x="355599" y="1290638"/>
            <a:ext cx="8500500" cy="63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Morphology</a:t>
            </a:r>
            <a:endParaRPr/>
          </a:p>
        </p:txBody>
      </p:sp>
      <p:sp>
        <p:nvSpPr>
          <p:cNvPr id="96" name="Google Shape;96;p12"/>
          <p:cNvSpPr txBox="1">
            <a:spLocks noGrp="1"/>
          </p:cNvSpPr>
          <p:nvPr>
            <p:ph type="body" idx="1"/>
          </p:nvPr>
        </p:nvSpPr>
        <p:spPr>
          <a:xfrm>
            <a:off x="355599" y="2082800"/>
            <a:ext cx="8500500" cy="40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ATR is mostly concerned with nouns (and adjectives)</a:t>
            </a:r>
            <a:endParaRPr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No need to use </a:t>
            </a:r>
            <a:r>
              <a:rPr lang="en-US" b="1"/>
              <a:t>verbal</a:t>
            </a:r>
            <a:r>
              <a:rPr lang="en-US"/>
              <a:t> morphology</a:t>
            </a:r>
            <a:endParaRPr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-US"/>
              <a:t>This is a good thing as Irish verbal morphology is complex</a:t>
            </a:r>
            <a:endParaRPr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-US" i="1"/>
              <a:t>But...</a:t>
            </a:r>
            <a:r>
              <a:rPr lang="en-US"/>
              <a:t> Irish nominal morphology is irregular</a:t>
            </a:r>
            <a:endParaRPr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We used </a:t>
            </a:r>
            <a:r>
              <a:rPr lang="en-US" b="1"/>
              <a:t>Pota Focal </a:t>
            </a:r>
            <a:r>
              <a:rPr lang="en-US"/>
              <a:t>(Měchura, 2018)</a:t>
            </a:r>
            <a:endParaRPr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-US"/>
              <a:t>Gives 3,488 nouns with genitive and plurals</a:t>
            </a:r>
            <a:endParaRPr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In addition, we generated forms with </a:t>
            </a:r>
            <a:r>
              <a:rPr lang="en-US" b="1"/>
              <a:t>initial mutation</a:t>
            </a:r>
            <a:endParaRPr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-US"/>
              <a:t>dia, </a:t>
            </a:r>
            <a:r>
              <a:rPr lang="en-US" b="1" u="sng">
                <a:latin typeface="Ubuntu"/>
                <a:ea typeface="Ubuntu"/>
                <a:cs typeface="Ubuntu"/>
                <a:sym typeface="Ubuntu"/>
              </a:rPr>
              <a:t>n</a:t>
            </a:r>
            <a:r>
              <a:rPr lang="en-US"/>
              <a:t>dia, d</a:t>
            </a:r>
            <a:r>
              <a:rPr lang="en-US" b="1" u="sng">
                <a:latin typeface="Ubuntu"/>
                <a:ea typeface="Ubuntu"/>
                <a:cs typeface="Ubuntu"/>
                <a:sym typeface="Ubuntu"/>
              </a:rPr>
              <a:t>h</a:t>
            </a:r>
            <a:r>
              <a:rPr lang="en-US"/>
              <a:t>ia, etc.,</a:t>
            </a:r>
            <a:endParaRPr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We allowed some overgeneration of </a:t>
            </a:r>
            <a:r>
              <a:rPr lang="en-US" b="1"/>
              <a:t>rare</a:t>
            </a:r>
            <a:r>
              <a:rPr lang="en-US"/>
              <a:t> and </a:t>
            </a:r>
            <a:r>
              <a:rPr lang="en-US" b="1"/>
              <a:t>ungrammatical</a:t>
            </a:r>
            <a:r>
              <a:rPr lang="en-US"/>
              <a:t> forms</a:t>
            </a:r>
            <a:endParaRPr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-US" b="1" u="sng">
                <a:latin typeface="Ubuntu"/>
                <a:ea typeface="Ubuntu"/>
                <a:cs typeface="Ubuntu"/>
                <a:sym typeface="Ubuntu"/>
              </a:rPr>
              <a:t>n</a:t>
            </a:r>
            <a:r>
              <a:rPr lang="en-US"/>
              <a:t>dé, *</a:t>
            </a:r>
            <a:r>
              <a:rPr lang="en-US" b="1" u="sng">
                <a:latin typeface="Ubuntu"/>
                <a:ea typeface="Ubuntu"/>
                <a:cs typeface="Ubuntu"/>
                <a:sym typeface="Ubuntu"/>
              </a:rPr>
              <a:t>t-</a:t>
            </a:r>
            <a:r>
              <a:rPr lang="en-US"/>
              <a:t>ollscoil</a:t>
            </a:r>
            <a:endParaRPr/>
          </a:p>
        </p:txBody>
      </p:sp>
      <p:sp>
        <p:nvSpPr>
          <p:cNvPr id="97" name="Google Shape;97;p12"/>
          <p:cNvSpPr txBox="1">
            <a:spLocks noGrp="1"/>
          </p:cNvSpPr>
          <p:nvPr>
            <p:ph type="sldNum" idx="12"/>
          </p:nvPr>
        </p:nvSpPr>
        <p:spPr>
          <a:xfrm>
            <a:off x="6725416" y="6356350"/>
            <a:ext cx="21336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3"/>
          <p:cNvSpPr txBox="1">
            <a:spLocks noGrp="1"/>
          </p:cNvSpPr>
          <p:nvPr>
            <p:ph type="title"/>
          </p:nvPr>
        </p:nvSpPr>
        <p:spPr>
          <a:xfrm>
            <a:off x="355599" y="1290638"/>
            <a:ext cx="8500500" cy="63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Part-of-speech tagging</a:t>
            </a:r>
            <a:endParaRPr/>
          </a:p>
        </p:txBody>
      </p:sp>
      <p:sp>
        <p:nvSpPr>
          <p:cNvPr id="104" name="Google Shape;104;p13"/>
          <p:cNvSpPr txBox="1">
            <a:spLocks noGrp="1"/>
          </p:cNvSpPr>
          <p:nvPr>
            <p:ph type="body" idx="1"/>
          </p:nvPr>
        </p:nvSpPr>
        <p:spPr>
          <a:xfrm>
            <a:off x="355600" y="2082800"/>
            <a:ext cx="8323500" cy="9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/>
              <a:t>We harmonized the </a:t>
            </a:r>
            <a:r>
              <a:rPr lang="en-US" b="1"/>
              <a:t>corpora </a:t>
            </a:r>
            <a:r>
              <a:rPr lang="en-US"/>
              <a:t>of both Uí Dhonnchadha and Lynn around top-level categories</a:t>
            </a:r>
            <a:endParaRPr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3"/>
          <p:cNvSpPr txBox="1">
            <a:spLocks noGrp="1"/>
          </p:cNvSpPr>
          <p:nvPr>
            <p:ph type="sldNum" idx="12"/>
          </p:nvPr>
        </p:nvSpPr>
        <p:spPr>
          <a:xfrm>
            <a:off x="6725416" y="6356350"/>
            <a:ext cx="21336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sp>
        <p:nvSpPr>
          <p:cNvPr id="106" name="Google Shape;106;p13"/>
          <p:cNvSpPr txBox="1"/>
          <p:nvPr/>
        </p:nvSpPr>
        <p:spPr>
          <a:xfrm>
            <a:off x="407875" y="2684950"/>
            <a:ext cx="4135800" cy="27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latin typeface="Ubuntu"/>
                <a:ea typeface="Ubuntu"/>
                <a:cs typeface="Ubuntu"/>
                <a:sym typeface="Ubuntu"/>
              </a:rPr>
              <a:t>N</a:t>
            </a:r>
            <a:r>
              <a:rPr lang="en-US" sz="3000">
                <a:latin typeface="Ubuntu"/>
                <a:ea typeface="Ubuntu"/>
                <a:cs typeface="Ubuntu"/>
                <a:sym typeface="Ubuntu"/>
              </a:rPr>
              <a:t>oun</a:t>
            </a:r>
            <a:endParaRPr sz="3000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latin typeface="Ubuntu"/>
                <a:ea typeface="Ubuntu"/>
                <a:cs typeface="Ubuntu"/>
                <a:sym typeface="Ubuntu"/>
              </a:rPr>
              <a:t>V</a:t>
            </a:r>
            <a:r>
              <a:rPr lang="en-US" sz="3000">
                <a:latin typeface="Ubuntu"/>
                <a:ea typeface="Ubuntu"/>
                <a:cs typeface="Ubuntu"/>
                <a:sym typeface="Ubuntu"/>
              </a:rPr>
              <a:t>erb</a:t>
            </a:r>
            <a:endParaRPr sz="3000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latin typeface="Ubuntu"/>
                <a:ea typeface="Ubuntu"/>
                <a:cs typeface="Ubuntu"/>
                <a:sym typeface="Ubuntu"/>
              </a:rPr>
              <a:t>A</a:t>
            </a:r>
            <a:r>
              <a:rPr lang="en-US" sz="3000">
                <a:latin typeface="Ubuntu"/>
                <a:ea typeface="Ubuntu"/>
                <a:cs typeface="Ubuntu"/>
                <a:sym typeface="Ubuntu"/>
              </a:rPr>
              <a:t>djective</a:t>
            </a:r>
            <a:endParaRPr sz="3000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Ubuntu"/>
                <a:ea typeface="Ubuntu"/>
                <a:cs typeface="Ubuntu"/>
                <a:sym typeface="Ubuntu"/>
              </a:rPr>
              <a:t>Adve</a:t>
            </a:r>
            <a:r>
              <a:rPr lang="en-US" sz="3000" b="1">
                <a:latin typeface="Ubuntu"/>
                <a:ea typeface="Ubuntu"/>
                <a:cs typeface="Ubuntu"/>
                <a:sym typeface="Ubuntu"/>
              </a:rPr>
              <a:t>R</a:t>
            </a:r>
            <a:r>
              <a:rPr lang="en-US" sz="3000">
                <a:latin typeface="Ubuntu"/>
                <a:ea typeface="Ubuntu"/>
                <a:cs typeface="Ubuntu"/>
                <a:sym typeface="Ubuntu"/>
              </a:rPr>
              <a:t>b</a:t>
            </a:r>
            <a:endParaRPr sz="3000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Ubuntu"/>
                <a:ea typeface="Ubuntu"/>
                <a:cs typeface="Ubuntu"/>
                <a:sym typeface="Ubuntu"/>
              </a:rPr>
              <a:t>Prepo</a:t>
            </a:r>
            <a:r>
              <a:rPr lang="en-US" sz="3000" b="1">
                <a:latin typeface="Ubuntu"/>
                <a:ea typeface="Ubuntu"/>
                <a:cs typeface="Ubuntu"/>
                <a:sym typeface="Ubuntu"/>
              </a:rPr>
              <a:t>S</a:t>
            </a:r>
            <a:r>
              <a:rPr lang="en-US" sz="3000">
                <a:latin typeface="Ubuntu"/>
                <a:ea typeface="Ubuntu"/>
                <a:cs typeface="Ubuntu"/>
                <a:sym typeface="Ubuntu"/>
              </a:rPr>
              <a:t>ition</a:t>
            </a:r>
            <a:endParaRPr sz="3000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latin typeface="Ubuntu"/>
                <a:ea typeface="Ubuntu"/>
                <a:cs typeface="Ubuntu"/>
                <a:sym typeface="Ubuntu"/>
              </a:rPr>
              <a:t>C</a:t>
            </a:r>
            <a:r>
              <a:rPr lang="en-US" sz="3000">
                <a:latin typeface="Ubuntu"/>
                <a:ea typeface="Ubuntu"/>
                <a:cs typeface="Ubuntu"/>
                <a:sym typeface="Ubuntu"/>
              </a:rPr>
              <a:t>onjunction</a:t>
            </a:r>
            <a:endParaRPr sz="30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07" name="Google Shape;107;p13"/>
          <p:cNvSpPr txBox="1"/>
          <p:nvPr/>
        </p:nvSpPr>
        <p:spPr>
          <a:xfrm>
            <a:off x="4543675" y="2684950"/>
            <a:ext cx="4135800" cy="27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latin typeface="Ubuntu"/>
                <a:ea typeface="Ubuntu"/>
                <a:cs typeface="Ubuntu"/>
                <a:sym typeface="Ubuntu"/>
              </a:rPr>
              <a:t>P</a:t>
            </a:r>
            <a:r>
              <a:rPr lang="en-US" sz="3000">
                <a:latin typeface="Ubuntu"/>
                <a:ea typeface="Ubuntu"/>
                <a:cs typeface="Ubuntu"/>
                <a:sym typeface="Ubuntu"/>
              </a:rPr>
              <a:t>ronoun</a:t>
            </a:r>
            <a:endParaRPr sz="3000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Ubuntu"/>
                <a:ea typeface="Ubuntu"/>
                <a:cs typeface="Ubuntu"/>
                <a:sym typeface="Ubuntu"/>
              </a:rPr>
              <a:t>Par</a:t>
            </a:r>
            <a:r>
              <a:rPr lang="en-US" sz="3000" b="1">
                <a:latin typeface="Ubuntu"/>
                <a:ea typeface="Ubuntu"/>
                <a:cs typeface="Ubuntu"/>
                <a:sym typeface="Ubuntu"/>
              </a:rPr>
              <a:t>T</a:t>
            </a:r>
            <a:r>
              <a:rPr lang="en-US" sz="3000">
                <a:latin typeface="Ubuntu"/>
                <a:ea typeface="Ubuntu"/>
                <a:cs typeface="Ubuntu"/>
                <a:sym typeface="Ubuntu"/>
              </a:rPr>
              <a:t>icle</a:t>
            </a:r>
            <a:endParaRPr sz="3000">
              <a:latin typeface="Ubuntu"/>
              <a:ea typeface="Ubuntu"/>
              <a:cs typeface="Ubuntu"/>
              <a:sym typeface="Ubuntu"/>
            </a:endParaRPr>
          </a:p>
          <a:p>
            <a:pPr marL="450000" lvl="0" indent="-4500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latin typeface="Ubuntu"/>
                <a:ea typeface="Ubuntu"/>
                <a:cs typeface="Ubuntu"/>
                <a:sym typeface="Ubuntu"/>
              </a:rPr>
              <a:t>D</a:t>
            </a:r>
            <a:r>
              <a:rPr lang="en-US" sz="3000">
                <a:latin typeface="Ubuntu"/>
                <a:ea typeface="Ubuntu"/>
                <a:cs typeface="Ubuntu"/>
                <a:sym typeface="Ubuntu"/>
              </a:rPr>
              <a:t>eterminer and demonstrative</a:t>
            </a:r>
            <a:endParaRPr sz="3000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Ubuntu"/>
                <a:ea typeface="Ubuntu"/>
                <a:cs typeface="Ubuntu"/>
                <a:sym typeface="Ubuntu"/>
              </a:rPr>
              <a:t>Nu</a:t>
            </a:r>
            <a:r>
              <a:rPr lang="en-US" sz="3000" b="1">
                <a:latin typeface="Ubuntu"/>
                <a:ea typeface="Ubuntu"/>
                <a:cs typeface="Ubuntu"/>
                <a:sym typeface="Ubuntu"/>
              </a:rPr>
              <a:t>M</a:t>
            </a:r>
            <a:r>
              <a:rPr lang="en-US" sz="3000">
                <a:latin typeface="Ubuntu"/>
                <a:ea typeface="Ubuntu"/>
                <a:cs typeface="Ubuntu"/>
                <a:sym typeface="Ubuntu"/>
              </a:rPr>
              <a:t>eral</a:t>
            </a:r>
            <a:endParaRPr sz="3000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latin typeface="Ubuntu"/>
                <a:ea typeface="Ubuntu"/>
                <a:cs typeface="Ubuntu"/>
                <a:sym typeface="Ubuntu"/>
              </a:rPr>
              <a:t>O</a:t>
            </a:r>
            <a:r>
              <a:rPr lang="en-US" sz="3000">
                <a:latin typeface="Ubuntu"/>
                <a:ea typeface="Ubuntu"/>
                <a:cs typeface="Ubuntu"/>
                <a:sym typeface="Ubuntu"/>
              </a:rPr>
              <a:t>ther</a:t>
            </a:r>
            <a:endParaRPr sz="30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08" name="Google Shape;108;p13"/>
          <p:cNvSpPr txBox="1">
            <a:spLocks noGrp="1"/>
          </p:cNvSpPr>
          <p:nvPr>
            <p:ph type="body" idx="1"/>
          </p:nvPr>
        </p:nvSpPr>
        <p:spPr>
          <a:xfrm>
            <a:off x="355600" y="5549600"/>
            <a:ext cx="8323500" cy="9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/>
              <a:t>In all experiments models were trained using </a:t>
            </a:r>
            <a:r>
              <a:rPr lang="en-US" b="1"/>
              <a:t>OpenNLP</a:t>
            </a:r>
            <a:endParaRPr b="1"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4"/>
          <p:cNvSpPr txBox="1">
            <a:spLocks noGrp="1"/>
          </p:cNvSpPr>
          <p:nvPr>
            <p:ph type="title"/>
          </p:nvPr>
        </p:nvSpPr>
        <p:spPr>
          <a:xfrm>
            <a:off x="355599" y="1290638"/>
            <a:ext cx="8500500" cy="63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Term extraction</a:t>
            </a:r>
            <a:endParaRPr/>
          </a:p>
        </p:txBody>
      </p:sp>
      <p:sp>
        <p:nvSpPr>
          <p:cNvPr id="115" name="Google Shape;115;p14"/>
          <p:cNvSpPr txBox="1">
            <a:spLocks noGrp="1"/>
          </p:cNvSpPr>
          <p:nvPr>
            <p:ph type="body" idx="1"/>
          </p:nvPr>
        </p:nvSpPr>
        <p:spPr>
          <a:xfrm>
            <a:off x="355599" y="2082800"/>
            <a:ext cx="8500500" cy="40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/>
              <a:t>We extracted terms using the regular expression:</a:t>
            </a:r>
            <a:endParaRPr/>
          </a:p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595959"/>
                </a:solidFill>
                <a:latin typeface="Roboto Mono Light"/>
                <a:ea typeface="Roboto Mono Light"/>
                <a:cs typeface="Roboto Mono Light"/>
                <a:sym typeface="Roboto Mono Light"/>
              </a:rPr>
              <a:t>N((N|A|D)*(N|A)+)?</a:t>
            </a:r>
            <a:endParaRPr>
              <a:solidFill>
                <a:srgbClr val="595959"/>
              </a:solidFill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/>
              <a:t>Note we allow </a:t>
            </a:r>
            <a:r>
              <a:rPr lang="en-US" b="1"/>
              <a:t>determiners </a:t>
            </a:r>
            <a:r>
              <a:rPr lang="en-US"/>
              <a:t>in the middle of terms but not at the end</a:t>
            </a:r>
            <a:endParaRPr/>
          </a:p>
          <a:p>
            <a:pPr marL="457200" lvl="0" indent="-35560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</a:pPr>
            <a:r>
              <a:rPr lang="en-US">
                <a:solidFill>
                  <a:schemeClr val="accent3"/>
                </a:solidFill>
              </a:rPr>
              <a:t>‘Banc </a:t>
            </a:r>
            <a:r>
              <a:rPr lang="en-US" b="1" u="sng">
                <a:solidFill>
                  <a:schemeClr val="accent3"/>
                </a:solidFill>
              </a:rPr>
              <a:t>na</a:t>
            </a:r>
            <a:r>
              <a:rPr lang="en-US">
                <a:solidFill>
                  <a:schemeClr val="accent3"/>
                </a:solidFill>
              </a:rPr>
              <a:t> hÉireann’ (the Bank of Ireland) </a:t>
            </a:r>
            <a:endParaRPr>
              <a:solidFill>
                <a:schemeClr val="accent3"/>
              </a:solidFill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/>
              <a:t>We do not allow determiners at the </a:t>
            </a:r>
            <a:r>
              <a:rPr lang="en-US" b="1"/>
              <a:t>beginning </a:t>
            </a:r>
            <a:r>
              <a:rPr lang="en-US"/>
              <a:t>of terms, as this leads to many false positives</a:t>
            </a:r>
            <a:endParaRPr/>
          </a:p>
          <a:p>
            <a:pPr marL="457200" lvl="0" indent="-355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•"/>
            </a:pPr>
            <a:r>
              <a:rPr lang="en-US">
                <a:solidFill>
                  <a:schemeClr val="accent2"/>
                </a:solidFill>
              </a:rPr>
              <a:t>“</a:t>
            </a:r>
            <a:r>
              <a:rPr lang="en-US" b="1" u="sng">
                <a:solidFill>
                  <a:schemeClr val="accent2"/>
                </a:solidFill>
              </a:rPr>
              <a:t>An</a:t>
            </a:r>
            <a:r>
              <a:rPr lang="en-US">
                <a:solidFill>
                  <a:schemeClr val="accent2"/>
                </a:solidFill>
              </a:rPr>
              <a:t> Fhrainc” (France)</a:t>
            </a:r>
            <a:endParaRPr>
              <a:solidFill>
                <a:schemeClr val="accent2"/>
              </a:solidFill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/>
              <a:t>Similarly, we also don’t recognize </a:t>
            </a:r>
            <a:r>
              <a:rPr lang="en-US" b="1"/>
              <a:t>other </a:t>
            </a:r>
            <a:r>
              <a:rPr lang="en-US"/>
              <a:t>parts of speech in terms </a:t>
            </a:r>
            <a:endParaRPr/>
          </a:p>
          <a:p>
            <a:pPr marL="457200" lvl="0" indent="-355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•"/>
            </a:pPr>
            <a:r>
              <a:rPr lang="en-US">
                <a:solidFill>
                  <a:schemeClr val="accent2"/>
                </a:solidFill>
              </a:rPr>
              <a:t>“aistriú focal </a:t>
            </a:r>
            <a:r>
              <a:rPr lang="en-US" b="1" u="sng">
                <a:solidFill>
                  <a:schemeClr val="accent2"/>
                </a:solidFill>
              </a:rPr>
              <a:t>ar</a:t>
            </a:r>
            <a:r>
              <a:rPr lang="en-US">
                <a:solidFill>
                  <a:schemeClr val="accent2"/>
                </a:solidFill>
              </a:rPr>
              <a:t> fhocal” (word-by-word translation)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116" name="Google Shape;116;p14"/>
          <p:cNvSpPr txBox="1">
            <a:spLocks noGrp="1"/>
          </p:cNvSpPr>
          <p:nvPr>
            <p:ph type="sldNum" idx="12"/>
          </p:nvPr>
        </p:nvSpPr>
        <p:spPr>
          <a:xfrm>
            <a:off x="6725416" y="6356350"/>
            <a:ext cx="21336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Insight theme FIXED ver 3.1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554</TotalTime>
  <Words>1182</Words>
  <Application>Microsoft Macintosh PowerPoint</Application>
  <PresentationFormat>On-screen Show (4:3)</PresentationFormat>
  <Paragraphs>261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Ubuntu Light</vt:lpstr>
      <vt:lpstr>Roboto Mono</vt:lpstr>
      <vt:lpstr>Roboto Mono Light</vt:lpstr>
      <vt:lpstr>Ubuntu</vt:lpstr>
      <vt:lpstr>Calibri</vt:lpstr>
      <vt:lpstr>Arial</vt:lpstr>
      <vt:lpstr>Insight theme FIXED ver 3.1</vt:lpstr>
      <vt:lpstr>Adapting Term Recognition to an Under-resourced Language: the Case of Irish</vt:lpstr>
      <vt:lpstr>Automatic Term Recognition</vt:lpstr>
      <vt:lpstr>Saffron</vt:lpstr>
      <vt:lpstr>Part-of-speech corpora for Irish</vt:lpstr>
      <vt:lpstr>Related Work</vt:lpstr>
      <vt:lpstr>Basic methodology for ATR</vt:lpstr>
      <vt:lpstr>Morphology</vt:lpstr>
      <vt:lpstr>Part-of-speech tagging</vt:lpstr>
      <vt:lpstr>Term extraction</vt:lpstr>
      <vt:lpstr>Tearma</vt:lpstr>
      <vt:lpstr>Weakly supervised corpus</vt:lpstr>
      <vt:lpstr>Term extraction</vt:lpstr>
      <vt:lpstr>Gold standard</vt:lpstr>
      <vt:lpstr>Results</vt:lpstr>
      <vt:lpstr>Results (Top 10 terms on a corpus about NUIG)</vt:lpstr>
      <vt:lpstr>Qualitative analysis of errors</vt:lpstr>
      <vt:lpstr>Conclusion</vt:lpstr>
      <vt:lpstr>Adapting Term Recognition to an Under-resourced Language: the Case of Irish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Adapting Term Recognition to an Under-resourced Language: the Case of Irish</dc:title>
  <cp:lastModifiedBy>Ó DUBHGHAILL, ADRIAN</cp:lastModifiedBy>
  <cp:revision>8</cp:revision>
  <dcterms:modified xsi:type="dcterms:W3CDTF">2019-08-19T01:54:50Z</dcterms:modified>
</cp:coreProperties>
</file>